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17"/>
  </p:notesMasterIdLst>
  <p:handoutMasterIdLst>
    <p:handoutMasterId r:id="rId18"/>
  </p:handoutMasterIdLst>
  <p:sldIdLst>
    <p:sldId id="256" r:id="rId3"/>
    <p:sldId id="304" r:id="rId4"/>
    <p:sldId id="11078" r:id="rId5"/>
    <p:sldId id="286" r:id="rId6"/>
    <p:sldId id="11080" r:id="rId7"/>
    <p:sldId id="11075" r:id="rId8"/>
    <p:sldId id="11081" r:id="rId9"/>
    <p:sldId id="11084" r:id="rId10"/>
    <p:sldId id="11082" r:id="rId11"/>
    <p:sldId id="283" r:id="rId12"/>
    <p:sldId id="11083" r:id="rId13"/>
    <p:sldId id="11079" r:id="rId14"/>
    <p:sldId id="306" r:id="rId15"/>
    <p:sldId id="30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6D82"/>
    <a:srgbClr val="276C88"/>
    <a:srgbClr val="527981"/>
    <a:srgbClr val="4E7278"/>
    <a:srgbClr val="4082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80526"/>
  </p:normalViewPr>
  <p:slideViewPr>
    <p:cSldViewPr snapToGrid="0" snapToObjects="1">
      <p:cViewPr varScale="1">
        <p:scale>
          <a:sx n="90" d="100"/>
          <a:sy n="90" d="100"/>
        </p:scale>
        <p:origin x="232" y="216"/>
      </p:cViewPr>
      <p:guideLst/>
    </p:cSldViewPr>
  </p:slideViewPr>
  <p:notesTextViewPr>
    <p:cViewPr>
      <p:scale>
        <a:sx n="1" d="1"/>
        <a:sy n="1" d="1"/>
      </p:scale>
      <p:origin x="0" y="0"/>
    </p:cViewPr>
  </p:notesTextViewPr>
  <p:notesViewPr>
    <p:cSldViewPr snapToGrid="0" snapToObjects="1">
      <p:cViewPr varScale="1">
        <p:scale>
          <a:sx n="87" d="100"/>
          <a:sy n="87" d="100"/>
        </p:scale>
        <p:origin x="2696"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39A8D2FF-5472-A745-9577-F3E19C980B0D}"/>
              </a:ext>
            </a:extLst>
          </p:cNvPr>
          <p:cNvSpPr>
            <a:spLocks noGrp="1"/>
          </p:cNvSpPr>
          <p:nvPr>
            <p:ph type="ftr" sz="quarter" idx="2"/>
          </p:nvPr>
        </p:nvSpPr>
        <p:spPr>
          <a:xfrm>
            <a:off x="433954" y="8514731"/>
            <a:ext cx="6090832" cy="458787"/>
          </a:xfrm>
          <a:prstGeom prst="rect">
            <a:avLst/>
          </a:prstGeom>
        </p:spPr>
        <p:txBody>
          <a:bodyPr vert="horz" lIns="91440" tIns="45720" rIns="91440" bIns="45720" rtlCol="0" anchor="b"/>
          <a:lstStyle>
            <a:lvl1pPr algn="l">
              <a:defRPr sz="1200"/>
            </a:lvl1pPr>
          </a:lstStyle>
          <a:p>
            <a:r>
              <a:rPr lang="en-US" dirty="0">
                <a:solidFill>
                  <a:schemeClr val="bg1"/>
                </a:solidFill>
              </a:rPr>
              <a:t>© BEYOND THE BARRIERS ACADEMY. ALL RIGHTS RESERVED. © BEYOND THE BARRIERS ACADEMY. ALL RIGHTS RESERVED.</a:t>
            </a:r>
          </a:p>
          <a:p>
            <a:r>
              <a:rPr lang="en-US" dirty="0">
                <a:solidFill>
                  <a:schemeClr val="bg1"/>
                </a:solidFill>
              </a:rPr>
              <a:t>© BEYOND THE BARRIERS ACADEMY. ALL RIGHTS RESERVED.</a:t>
            </a:r>
          </a:p>
          <a:p>
            <a:endParaRPr lang="en-US" dirty="0">
              <a:solidFill>
                <a:schemeClr val="bg1"/>
              </a:solidFill>
            </a:endParaRPr>
          </a:p>
          <a:p>
            <a:r>
              <a:rPr lang="en-US" dirty="0">
                <a:solidFill>
                  <a:schemeClr val="bg1"/>
                </a:solidFill>
              </a:rPr>
              <a:t>© BEYOND T© BEYOND THE BARRIERS ACADEMY. ALL RIGHTS RESERVED.</a:t>
            </a:r>
          </a:p>
          <a:p>
            <a:r>
              <a:rPr lang="en-US" dirty="0">
                <a:solidFill>
                  <a:schemeClr val="bg1"/>
                </a:solidFill>
              </a:rPr>
              <a:t>HE BARRIERS ACADEMY. ALL RIGHTS RESERVED.</a:t>
            </a:r>
          </a:p>
          <a:p>
            <a:endParaRPr lang="en-US" dirty="0"/>
          </a:p>
        </p:txBody>
      </p:sp>
    </p:spTree>
    <p:extLst>
      <p:ext uri="{BB962C8B-B14F-4D97-AF65-F5344CB8AC3E}">
        <p14:creationId xmlns:p14="http://schemas.microsoft.com/office/powerpoint/2010/main" val="285653770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64093B-2434-2349-9965-4E7B1885293C}" type="datetimeFigureOut">
              <a:rPr lang="en-US" smtClean="0"/>
              <a:t>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80E93E-21B3-3D4C-9251-1B20BE23657D}" type="slidenum">
              <a:rPr lang="en-US" smtClean="0"/>
              <a:t>‹#›</a:t>
            </a:fld>
            <a:endParaRPr lang="en-US"/>
          </a:p>
        </p:txBody>
      </p:sp>
    </p:spTree>
    <p:extLst>
      <p:ext uri="{BB962C8B-B14F-4D97-AF65-F5344CB8AC3E}">
        <p14:creationId xmlns:p14="http://schemas.microsoft.com/office/powerpoint/2010/main" val="125440009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EC80E93E-21B3-3D4C-9251-1B20BE23657D}" type="slidenum">
              <a:rPr lang="en-US" smtClean="0"/>
              <a:t>1</a:t>
            </a:fld>
            <a:endParaRPr lang="en-US"/>
          </a:p>
        </p:txBody>
      </p:sp>
    </p:spTree>
    <p:extLst>
      <p:ext uri="{BB962C8B-B14F-4D97-AF65-F5344CB8AC3E}">
        <p14:creationId xmlns:p14="http://schemas.microsoft.com/office/powerpoint/2010/main" val="1582809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EC80E93E-21B3-3D4C-9251-1B20BE23657D}" type="slidenum">
              <a:rPr lang="en-US" smtClean="0"/>
              <a:t>10</a:t>
            </a:fld>
            <a:endParaRPr lang="en-US"/>
          </a:p>
        </p:txBody>
      </p:sp>
    </p:spTree>
    <p:extLst>
      <p:ext uri="{BB962C8B-B14F-4D97-AF65-F5344CB8AC3E}">
        <p14:creationId xmlns:p14="http://schemas.microsoft.com/office/powerpoint/2010/main" val="3886169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EC80E93E-21B3-3D4C-9251-1B20BE23657D}" type="slidenum">
              <a:rPr lang="en-US" smtClean="0"/>
              <a:t>11</a:t>
            </a:fld>
            <a:endParaRPr lang="en-US"/>
          </a:p>
        </p:txBody>
      </p:sp>
    </p:spTree>
    <p:extLst>
      <p:ext uri="{BB962C8B-B14F-4D97-AF65-F5344CB8AC3E}">
        <p14:creationId xmlns:p14="http://schemas.microsoft.com/office/powerpoint/2010/main" val="4060565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EC80E93E-21B3-3D4C-9251-1B20BE23657D}" type="slidenum">
              <a:rPr lang="en-US" smtClean="0"/>
              <a:t>12</a:t>
            </a:fld>
            <a:endParaRPr lang="en-US"/>
          </a:p>
        </p:txBody>
      </p:sp>
    </p:spTree>
    <p:extLst>
      <p:ext uri="{BB962C8B-B14F-4D97-AF65-F5344CB8AC3E}">
        <p14:creationId xmlns:p14="http://schemas.microsoft.com/office/powerpoint/2010/main" val="361492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GB" sz="1200" b="0" i="0" u="none" strike="noStrike" kern="1200" cap="none" spc="0" normalizeH="0" baseline="0" noProof="0" dirty="0">
              <a:ln>
                <a:noFill/>
              </a:ln>
              <a:solidFill>
                <a:prstClr val="black"/>
              </a:solidFill>
              <a:effectLst/>
              <a:uLnTx/>
              <a:uFillTx/>
              <a:latin typeface="EYInterstate Light" panose="02000506000000020004" pitchFamily="2" charset="0"/>
            </a:endParaRPr>
          </a:p>
          <a:p>
            <a:endParaRPr lang="en-US" dirty="0"/>
          </a:p>
          <a:p>
            <a:endParaRPr lang="en-US" dirty="0"/>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EC80E93E-21B3-3D4C-9251-1B20BE23657D}" type="slidenum">
              <a:rPr lang="en-US" smtClean="0"/>
              <a:t>13</a:t>
            </a:fld>
            <a:endParaRPr lang="en-US"/>
          </a:p>
        </p:txBody>
      </p:sp>
    </p:spTree>
    <p:extLst>
      <p:ext uri="{BB962C8B-B14F-4D97-AF65-F5344CB8AC3E}">
        <p14:creationId xmlns:p14="http://schemas.microsoft.com/office/powerpoint/2010/main" val="1768726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EC80E93E-21B3-3D4C-9251-1B20BE23657D}" type="slidenum">
              <a:rPr lang="en-US" smtClean="0"/>
              <a:t>14</a:t>
            </a:fld>
            <a:endParaRPr lang="en-US"/>
          </a:p>
        </p:txBody>
      </p:sp>
    </p:spTree>
    <p:extLst>
      <p:ext uri="{BB962C8B-B14F-4D97-AF65-F5344CB8AC3E}">
        <p14:creationId xmlns:p14="http://schemas.microsoft.com/office/powerpoint/2010/main" val="2785307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171717"/>
                </a:solidFill>
                <a:effectLst/>
                <a:latin typeface="Raleway"/>
                <a:ea typeface="Calibri" panose="020F0502020204030204" pitchFamily="34" charset="0"/>
                <a:cs typeface="Calibri" panose="020F0502020204030204" pitchFamily="34" charset="0"/>
              </a:rPr>
              <a:t>The only thing constant in this world is change! Focus on cultural </a:t>
            </a:r>
            <a:r>
              <a:rPr lang="en-US" sz="1200" dirty="0" err="1">
                <a:solidFill>
                  <a:srgbClr val="171717"/>
                </a:solidFill>
                <a:effectLst/>
                <a:latin typeface="Raleway"/>
                <a:ea typeface="Calibri" panose="020F0502020204030204" pitchFamily="34" charset="0"/>
                <a:cs typeface="Calibri" panose="020F0502020204030204" pitchFamily="34" charset="0"/>
              </a:rPr>
              <a:t>change..during</a:t>
            </a:r>
            <a:r>
              <a:rPr lang="en-US" sz="1200" dirty="0">
                <a:solidFill>
                  <a:srgbClr val="171717"/>
                </a:solidFill>
                <a:effectLst/>
                <a:latin typeface="Raleway"/>
                <a:ea typeface="Calibri" panose="020F0502020204030204" pitchFamily="34" charset="0"/>
                <a:cs typeface="Calibri" panose="020F0502020204030204" pitchFamily="34" charset="0"/>
              </a:rPr>
              <a:t> disruption and uncertainty is the time to double down on DEI.</a:t>
            </a:r>
          </a:p>
          <a:p>
            <a:endParaRPr lang="en-GB" dirty="0"/>
          </a:p>
        </p:txBody>
      </p:sp>
      <p:sp>
        <p:nvSpPr>
          <p:cNvPr id="4" name="Slide Number Placeholder 3"/>
          <p:cNvSpPr>
            <a:spLocks noGrp="1"/>
          </p:cNvSpPr>
          <p:nvPr>
            <p:ph type="sldNum" sz="quarter" idx="5"/>
          </p:nvPr>
        </p:nvSpPr>
        <p:spPr/>
        <p:txBody>
          <a:bodyPr/>
          <a:lstStyle/>
          <a:p>
            <a:fld id="{0AE8F3C7-2F4A-FB40-9F47-815056664BF0}" type="slidenum">
              <a:rPr lang="en-US" smtClean="0"/>
              <a:t>2</a:t>
            </a:fld>
            <a:endParaRPr lang="en-US"/>
          </a:p>
        </p:txBody>
      </p:sp>
    </p:spTree>
    <p:extLst>
      <p:ext uri="{BB962C8B-B14F-4D97-AF65-F5344CB8AC3E}">
        <p14:creationId xmlns:p14="http://schemas.microsoft.com/office/powerpoint/2010/main" val="13634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first step in maintaining momentum is being clear as to your WHY, and this then shapes your DEI vision and mission statement.</a:t>
            </a:r>
          </a:p>
          <a:p>
            <a:r>
              <a:rPr lang="en-US" dirty="0"/>
              <a:t> - How does DEI align to your company values</a:t>
            </a:r>
          </a:p>
          <a:p>
            <a:pPr marL="171450" indent="-171450">
              <a:buFontTx/>
              <a:buChar char="-"/>
            </a:pPr>
            <a:r>
              <a:rPr lang="en-US" dirty="0"/>
              <a:t>Align your DEI focus to strategic growth strategy</a:t>
            </a:r>
          </a:p>
          <a:p>
            <a:pPr marL="171450" indent="-171450">
              <a:buFontTx/>
              <a:buChar char="-"/>
            </a:pPr>
            <a:r>
              <a:rPr lang="en-US" dirty="0"/>
              <a:t>Does it reflect the needs of your business and your people</a:t>
            </a:r>
          </a:p>
          <a:p>
            <a:pPr marL="171450" indent="-171450">
              <a:buFontTx/>
              <a:buChar char="-"/>
            </a:pPr>
            <a:r>
              <a:rPr lang="en-US" dirty="0"/>
              <a:t>Does everyone in the business understand it and champion in? What’s in it for them?</a:t>
            </a:r>
          </a:p>
          <a:p>
            <a:pPr marL="171450" indent="-171450">
              <a:buFontTx/>
              <a:buChar char="-"/>
            </a:pPr>
            <a:r>
              <a:rPr lang="en-US" dirty="0"/>
              <a:t>Are people aware that this is about making workplaces work for everyone – and that everyone stands to gain from getting it right</a:t>
            </a:r>
          </a:p>
          <a:p>
            <a:pPr marL="171450" indent="-171450">
              <a:buFontTx/>
              <a:buChar char="-"/>
            </a:pPr>
            <a:r>
              <a:rPr lang="en-US" dirty="0"/>
              <a:t>Not a zero sum game – need influential champions and advocates across all levels of the firm – and not only  ‘diverse’ people.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EC80E93E-21B3-3D4C-9251-1B20BE23657D}" type="slidenum">
              <a:rPr lang="en-US" smtClean="0"/>
              <a:t>3</a:t>
            </a:fld>
            <a:endParaRPr lang="en-US"/>
          </a:p>
        </p:txBody>
      </p:sp>
    </p:spTree>
    <p:extLst>
      <p:ext uri="{BB962C8B-B14F-4D97-AF65-F5344CB8AC3E}">
        <p14:creationId xmlns:p14="http://schemas.microsoft.com/office/powerpoint/2010/main" val="3329352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0" i="0" u="none" strike="noStrike" dirty="0">
                <a:solidFill>
                  <a:srgbClr val="EB6B16"/>
                </a:solidFill>
                <a:effectLst/>
                <a:latin typeface="bookmania"/>
              </a:rPr>
              <a:t>Time and again, research shows that the more </a:t>
            </a:r>
            <a:r>
              <a:rPr lang="en-GB" b="1" i="0" u="none" strike="noStrike" dirty="0">
                <a:solidFill>
                  <a:srgbClr val="EB6B16"/>
                </a:solidFill>
                <a:effectLst/>
                <a:latin typeface="bookmania"/>
              </a:rPr>
              <a:t>diverse a company, the better its performance</a:t>
            </a:r>
            <a:r>
              <a:rPr lang="en-GB" b="0" i="0" u="none" strike="noStrike" dirty="0">
                <a:solidFill>
                  <a:srgbClr val="EB6B16"/>
                </a:solidFill>
                <a:effectLst/>
                <a:latin typeface="bookmania"/>
              </a:rPr>
              <a:t>. </a:t>
            </a:r>
          </a:p>
          <a:p>
            <a:pPr marL="0" indent="0">
              <a:buFont typeface="Arial" panose="020B0604020202020204" pitchFamily="34" charset="0"/>
              <a:buNone/>
            </a:pPr>
            <a:endParaRPr lang="en-GB" b="0" i="0" u="none" strike="noStrike" dirty="0">
              <a:solidFill>
                <a:srgbClr val="EB6B16"/>
              </a:solidFill>
              <a:effectLst/>
              <a:latin typeface="bookmania"/>
            </a:endParaRPr>
          </a:p>
          <a:p>
            <a:pPr marL="0" indent="0">
              <a:buFont typeface="Arial" panose="020B0604020202020204" pitchFamily="34" charset="0"/>
              <a:buNone/>
            </a:pPr>
            <a:r>
              <a:rPr lang="en-US" b="0" i="0" u="none" strike="noStrike" dirty="0">
                <a:solidFill>
                  <a:srgbClr val="EB6B16"/>
                </a:solidFill>
                <a:effectLst/>
                <a:latin typeface="bookmania"/>
              </a:rPr>
              <a:t>My position is that there is no business case for the status quo – and that DEI is not only the right thing to do it is also good for business. 30% Club research Hampton Alexander Review, the most recent Parker review, McKinsey</a:t>
            </a:r>
          </a:p>
          <a:p>
            <a:pPr marL="0" indent="0">
              <a:buFont typeface="Arial" panose="020B0604020202020204" pitchFamily="34" charset="0"/>
              <a:buNone/>
            </a:pPr>
            <a:endParaRPr lang="en-US" b="0" i="0" u="none" strike="noStrike" dirty="0">
              <a:solidFill>
                <a:srgbClr val="EB6B16"/>
              </a:solidFill>
              <a:effectLst/>
              <a:latin typeface="bookmania"/>
            </a:endParaRPr>
          </a:p>
          <a:p>
            <a:pPr marL="0" indent="0">
              <a:buFont typeface="Arial" panose="020B0604020202020204" pitchFamily="34" charset="0"/>
              <a:buNone/>
            </a:pPr>
            <a:endParaRPr lang="en-US" b="0" i="0" u="none" strike="noStrike" dirty="0">
              <a:solidFill>
                <a:srgbClr val="EB6B16"/>
              </a:solidFill>
              <a:effectLst/>
              <a:latin typeface="bookmania"/>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EC80E93E-21B3-3D4C-9251-1B20BE23657D}" type="slidenum">
              <a:rPr lang="en-US" smtClean="0"/>
              <a:t>4</a:t>
            </a:fld>
            <a:endParaRPr lang="en-US"/>
          </a:p>
        </p:txBody>
      </p:sp>
    </p:spTree>
    <p:extLst>
      <p:ext uri="{BB962C8B-B14F-4D97-AF65-F5344CB8AC3E}">
        <p14:creationId xmlns:p14="http://schemas.microsoft.com/office/powerpoint/2010/main" val="2520454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problem you are trying to solve – how does this connect back to your why. </a:t>
            </a:r>
          </a:p>
          <a:p>
            <a:endParaRPr lang="en-US" dirty="0"/>
          </a:p>
          <a:p>
            <a:r>
              <a:rPr lang="en-US" dirty="0"/>
              <a:t>Where should you focus – are you listening to your people? Assess and understand the present/current state, as this will help determine where to focus your efforts.</a:t>
            </a:r>
          </a:p>
          <a:p>
            <a:endParaRPr lang="en-US" dirty="0"/>
          </a:p>
          <a:p>
            <a:r>
              <a:rPr lang="en-US" dirty="0"/>
              <a:t>Best way to determine your what is through data collection and analysis.</a:t>
            </a:r>
          </a:p>
          <a:p>
            <a:endParaRPr lang="en-US" dirty="0"/>
          </a:p>
          <a:p>
            <a:r>
              <a:rPr lang="en-US" dirty="0" err="1"/>
              <a:t>Quantitive</a:t>
            </a:r>
            <a:r>
              <a:rPr lang="en-US" dirty="0"/>
              <a:t> and qualitative data – highlights strengths and successes as well as inequities and shortcomings, identify both RISKS and OPPORTUNITIES.</a:t>
            </a:r>
          </a:p>
          <a:p>
            <a:endParaRPr lang="en-US" dirty="0"/>
          </a:p>
          <a:p>
            <a:r>
              <a:rPr lang="en-US" dirty="0"/>
              <a:t>Celebrate what you do well, and then engage people in where you need to focus if you’re to get the best from DEI. Communicate – big and small wins… keep the circle of communication open. People are becoming very disenfranchised and fatigued, as feels like people firms not walking the walk – making bold statements but not engaging people in progress, or challenges.</a:t>
            </a:r>
          </a:p>
          <a:p>
            <a:endParaRPr lang="en-US" dirty="0"/>
          </a:p>
          <a:p>
            <a:r>
              <a:rPr lang="en-US" dirty="0"/>
              <a:t>  </a:t>
            </a:r>
          </a:p>
          <a:p>
            <a:endParaRPr lang="en-US" dirty="0"/>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EC80E93E-21B3-3D4C-9251-1B20BE23657D}" type="slidenum">
              <a:rPr lang="en-US" smtClean="0"/>
              <a:t>5</a:t>
            </a:fld>
            <a:endParaRPr lang="en-US"/>
          </a:p>
        </p:txBody>
      </p:sp>
    </p:spTree>
    <p:extLst>
      <p:ext uri="{BB962C8B-B14F-4D97-AF65-F5344CB8AC3E}">
        <p14:creationId xmlns:p14="http://schemas.microsoft.com/office/powerpoint/2010/main" val="234656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dirty="0"/>
              <a:t>DEI is about problem solving </a:t>
            </a:r>
            <a:endParaRPr lang="en-GB" sz="1200" b="0" dirty="0"/>
          </a:p>
          <a:p>
            <a:pPr marL="0" indent="0">
              <a:buFont typeface="Arial" panose="020B0604020202020204" pitchFamily="34" charset="0"/>
              <a:buNone/>
            </a:pPr>
            <a:endParaRPr lang="en-GB" sz="1200" b="0" dirty="0"/>
          </a:p>
          <a:p>
            <a:r>
              <a:rPr lang="en-US" dirty="0"/>
              <a:t>DEI is a journey not a destination – and culture change takes time, it is a processes so needs ongoing iteration and celebration. The rationale for change should be aligned with the firms ethos and culture and strike a balance between honest and inspirational and hopeful.</a:t>
            </a:r>
          </a:p>
          <a:p>
            <a:endParaRPr lang="en-US" dirty="0"/>
          </a:p>
          <a:p>
            <a:r>
              <a:rPr lang="en-US" dirty="0"/>
              <a:t>DEI needs to be embedded into the DNA – into processes, policies, team and company  culture </a:t>
            </a:r>
            <a:r>
              <a:rPr lang="en-US" dirty="0" err="1"/>
              <a:t>behaviours</a:t>
            </a:r>
            <a:r>
              <a:rPr lang="en-US" dirty="0"/>
              <a:t>. It also needs to be rewarded and recognized, and not just the minorities job to solve. Leaders have the power and influence to drive real change – lets empower them to do so. </a:t>
            </a:r>
          </a:p>
          <a:p>
            <a:pPr marL="0" indent="0">
              <a:buFont typeface="Arial" panose="020B0604020202020204" pitchFamily="34" charset="0"/>
              <a:buNone/>
            </a:pPr>
            <a:endParaRPr lang="en-GB" sz="1200" b="0" dirty="0"/>
          </a:p>
          <a:p>
            <a:pPr marL="0" indent="0">
              <a:buFont typeface="Arial" panose="020B0604020202020204" pitchFamily="34" charset="0"/>
              <a:buNone/>
            </a:pPr>
            <a:endParaRPr lang="en-GB" sz="1200" b="0" dirty="0">
              <a:ea typeface="ＭＳ Ｐゴシック" charset="0"/>
            </a:endParaRPr>
          </a:p>
          <a:p>
            <a:pPr marL="0" indent="0">
              <a:buFont typeface="Arial" panose="020B0604020202020204" pitchFamily="34" charset="0"/>
              <a:buNone/>
            </a:pPr>
            <a:r>
              <a:rPr lang="en-GB" sz="1200" b="1" dirty="0">
                <a:ea typeface="ＭＳ Ｐゴシック" charset="0"/>
              </a:rPr>
              <a:t>Interventions are tools to achieve outcomes </a:t>
            </a:r>
            <a:r>
              <a:rPr lang="en-GB" sz="1200" b="0" dirty="0">
                <a:ea typeface="ＭＳ Ｐゴシック" charset="0"/>
              </a:rPr>
              <a:t>– what are the outcomes you are trying to achieve and how does this enable you to achieve you strategic growth goals. Keeping coming back to you why – this will give you clarity.</a:t>
            </a:r>
          </a:p>
          <a:p>
            <a:pPr marL="0" indent="0">
              <a:buFont typeface="Arial" panose="020B0604020202020204" pitchFamily="34" charset="0"/>
              <a:buNone/>
            </a:pPr>
            <a:endParaRPr lang="en-GB" sz="1200" b="0" dirty="0">
              <a:ea typeface="ＭＳ Ｐゴシック" charset="0"/>
            </a:endParaRPr>
          </a:p>
          <a:p>
            <a:pPr marL="0" indent="0">
              <a:buFont typeface="Arial" panose="020B0604020202020204" pitchFamily="34" charset="0"/>
              <a:buNone/>
            </a:pPr>
            <a:r>
              <a:rPr lang="en-GB" sz="1200" b="0" dirty="0">
                <a:ea typeface="ＭＳ Ｐゴシック" charset="0"/>
              </a:rPr>
              <a:t>This is about prioritising where you focus – you cannot do it all at once. What are the key focus areas, that are going to help you solve the biggest challenges in your business. Is it attraction of talent, retention of talent, development of talent, This affects both men and women…</a:t>
            </a:r>
          </a:p>
          <a:p>
            <a:pPr marL="0" indent="0">
              <a:buFont typeface="Arial" panose="020B0604020202020204" pitchFamily="34" charset="0"/>
              <a:buNone/>
            </a:pPr>
            <a:endParaRPr lang="en-GB" sz="1200" b="1" dirty="0">
              <a:ea typeface="ＭＳ Ｐゴシック" charset="0"/>
            </a:endParaRPr>
          </a:p>
          <a:p>
            <a:pPr marL="0" indent="0">
              <a:buFont typeface="Arial" panose="020B0604020202020204" pitchFamily="34" charset="0"/>
              <a:buNone/>
            </a:pPr>
            <a:r>
              <a:rPr lang="en-GB" sz="1200" b="0" dirty="0">
                <a:ea typeface="ＭＳ Ｐゴシック" charset="0"/>
              </a:rPr>
              <a:t>Need to communicate </a:t>
            </a:r>
            <a:r>
              <a:rPr lang="en-GB" sz="1200" b="1" dirty="0">
                <a:ea typeface="ＭＳ Ｐゴシック" charset="0"/>
              </a:rPr>
              <a:t>what </a:t>
            </a:r>
            <a:r>
              <a:rPr lang="en-GB" sz="1200" b="0" dirty="0">
                <a:ea typeface="ＭＳ Ｐゴシック" charset="0"/>
              </a:rPr>
              <a:t>you are doing</a:t>
            </a:r>
            <a:r>
              <a:rPr lang="en-GB" sz="1200" b="1" dirty="0">
                <a:ea typeface="ＭＳ Ｐゴシック" charset="0"/>
              </a:rPr>
              <a:t>, why </a:t>
            </a:r>
            <a:r>
              <a:rPr lang="en-GB" sz="1200" b="0" dirty="0">
                <a:ea typeface="ＭＳ Ｐゴシック" charset="0"/>
              </a:rPr>
              <a:t>you a doing it, and the </a:t>
            </a:r>
            <a:r>
              <a:rPr lang="en-GB" sz="1200" b="1" dirty="0">
                <a:ea typeface="ＭＳ Ｐゴシック" charset="0"/>
              </a:rPr>
              <a:t>impact </a:t>
            </a:r>
            <a:r>
              <a:rPr lang="en-GB" sz="1200" b="0" dirty="0">
                <a:ea typeface="ＭＳ Ｐゴシック" charset="0"/>
              </a:rPr>
              <a:t>of doing it – and who is </a:t>
            </a:r>
            <a:r>
              <a:rPr lang="en-GB" sz="1200" b="1" dirty="0">
                <a:ea typeface="ＭＳ Ｐゴシック" charset="0"/>
              </a:rPr>
              <a:t>accountabl</a:t>
            </a:r>
            <a:r>
              <a:rPr lang="en-GB" sz="1200" b="0" dirty="0">
                <a:ea typeface="ＭＳ Ｐゴシック" charset="0"/>
              </a:rPr>
              <a:t>e for the change. Reward and recognise those that do this well</a:t>
            </a:r>
            <a:r>
              <a:rPr lang="en-GB" sz="1200" b="1" dirty="0">
                <a:ea typeface="ＭＳ Ｐゴシック" charset="0"/>
              </a:rPr>
              <a:t>! Empower people to get involved.</a:t>
            </a:r>
          </a:p>
          <a:p>
            <a:pPr marL="0" indent="0">
              <a:buFont typeface="Arial" panose="020B0604020202020204" pitchFamily="34" charset="0"/>
              <a:buNone/>
            </a:pPr>
            <a:endParaRPr lang="en-GB" sz="1200" b="1" dirty="0">
              <a:ea typeface="ＭＳ Ｐゴシック" charset="0"/>
            </a:endParaRPr>
          </a:p>
          <a:p>
            <a:pPr marL="0" indent="0">
              <a:buFont typeface="Arial" panose="020B0604020202020204" pitchFamily="34" charset="0"/>
              <a:buNone/>
            </a:pPr>
            <a:r>
              <a:rPr lang="en-GB" sz="1200" b="0" dirty="0">
                <a:ea typeface="ＭＳ Ｐゴシック" charset="0"/>
              </a:rPr>
              <a:t>Effective DEI strategies differ dramatically depending on whether an environment is high, medium or low trust. This is often based on whether or not people</a:t>
            </a:r>
          </a:p>
          <a:p>
            <a:pPr marL="0" indent="0">
              <a:buFont typeface="Arial" panose="020B0604020202020204" pitchFamily="34" charset="0"/>
              <a:buNone/>
            </a:pPr>
            <a:r>
              <a:rPr lang="en-GB" sz="1200" b="0" dirty="0">
                <a:ea typeface="ＭＳ Ｐゴシック" charset="0"/>
              </a:rPr>
              <a:t>Integrate don’t separate ESG and DEI. TRACK YOUR DATA!! </a:t>
            </a:r>
            <a:endParaRPr lang="en-US" sz="1200" b="0" dirty="0">
              <a:ea typeface="ＭＳ Ｐゴシック" charset="0"/>
            </a:endParaRP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EC80E93E-21B3-3D4C-9251-1B20BE23657D}" type="slidenum">
              <a:rPr lang="en-US" smtClean="0"/>
              <a:t>6</a:t>
            </a:fld>
            <a:endParaRPr lang="en-US"/>
          </a:p>
        </p:txBody>
      </p:sp>
    </p:spTree>
    <p:extLst>
      <p:ext uri="{BB962C8B-B14F-4D97-AF65-F5344CB8AC3E}">
        <p14:creationId xmlns:p14="http://schemas.microsoft.com/office/powerpoint/2010/main" val="2857796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EC80E93E-21B3-3D4C-9251-1B20BE23657D}" type="slidenum">
              <a:rPr lang="en-US" smtClean="0"/>
              <a:t>7</a:t>
            </a:fld>
            <a:endParaRPr lang="en-US"/>
          </a:p>
        </p:txBody>
      </p:sp>
    </p:spTree>
    <p:extLst>
      <p:ext uri="{BB962C8B-B14F-4D97-AF65-F5344CB8AC3E}">
        <p14:creationId xmlns:p14="http://schemas.microsoft.com/office/powerpoint/2010/main" val="963517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Analyse</a:t>
            </a:r>
            <a:r>
              <a:rPr lang="en-US" dirty="0"/>
              <a: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EC80E93E-21B3-3D4C-9251-1B20BE23657D}" type="slidenum">
              <a:rPr lang="en-US" smtClean="0"/>
              <a:t>8</a:t>
            </a:fld>
            <a:endParaRPr lang="en-US"/>
          </a:p>
        </p:txBody>
      </p:sp>
    </p:spTree>
    <p:extLst>
      <p:ext uri="{BB962C8B-B14F-4D97-AF65-F5344CB8AC3E}">
        <p14:creationId xmlns:p14="http://schemas.microsoft.com/office/powerpoint/2010/main" val="1960964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EC80E93E-21B3-3D4C-9251-1B20BE23657D}" type="slidenum">
              <a:rPr lang="en-US" smtClean="0"/>
              <a:t>9</a:t>
            </a:fld>
            <a:endParaRPr lang="en-US"/>
          </a:p>
        </p:txBody>
      </p:sp>
    </p:spTree>
    <p:extLst>
      <p:ext uri="{BB962C8B-B14F-4D97-AF65-F5344CB8AC3E}">
        <p14:creationId xmlns:p14="http://schemas.microsoft.com/office/powerpoint/2010/main" val="423106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6F32FB5-B112-DA4D-8871-E42AB64618D9}"/>
              </a:ext>
            </a:extLst>
          </p:cNvPr>
          <p:cNvSpPr>
            <a:spLocks noGrp="1"/>
          </p:cNvSpPr>
          <p:nvPr>
            <p:ph type="subTitle" idx="1"/>
          </p:nvPr>
        </p:nvSpPr>
        <p:spPr>
          <a:xfrm>
            <a:off x="1429870" y="264729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7" name="Title 16">
            <a:extLst>
              <a:ext uri="{FF2B5EF4-FFF2-40B4-BE49-F238E27FC236}">
                <a16:creationId xmlns:a16="http://schemas.microsoft.com/office/drawing/2014/main" id="{1C0640CD-A4C8-BF48-A63E-4B1DB62653DD}"/>
              </a:ext>
            </a:extLst>
          </p:cNvPr>
          <p:cNvSpPr>
            <a:spLocks noGrp="1"/>
          </p:cNvSpPr>
          <p:nvPr>
            <p:ph type="title"/>
          </p:nvPr>
        </p:nvSpPr>
        <p:spPr/>
        <p:txBody>
          <a:bodyPr/>
          <a:lstStyle/>
          <a:p>
            <a:r>
              <a:rPr lang="en-US"/>
              <a:t>Click to edit Master title style</a:t>
            </a:r>
            <a:endParaRPr lang="en-US" dirty="0"/>
          </a:p>
        </p:txBody>
      </p:sp>
      <p:sp>
        <p:nvSpPr>
          <p:cNvPr id="19" name="Footer Placeholder 18">
            <a:extLst>
              <a:ext uri="{FF2B5EF4-FFF2-40B4-BE49-F238E27FC236}">
                <a16:creationId xmlns:a16="http://schemas.microsoft.com/office/drawing/2014/main" id="{25A86179-8C1A-7047-ABAC-3F5031D2AFF6}"/>
              </a:ext>
            </a:extLst>
          </p:cNvPr>
          <p:cNvSpPr>
            <a:spLocks noGrp="1"/>
          </p:cNvSpPr>
          <p:nvPr>
            <p:ph type="ftr" sz="quarter" idx="11"/>
          </p:nvPr>
        </p:nvSpPr>
        <p:spPr/>
        <p:txBody>
          <a:bodyPr/>
          <a:lstStyle>
            <a:lvl1pPr>
              <a:defRPr sz="800" b="1"/>
            </a:lvl1pPr>
          </a:lstStyle>
          <a:p>
            <a:r>
              <a:rPr lang="en-US" dirty="0"/>
              <a:t>© BEYOND THE BARRIERS ACADEMY. ALL RIGHTS RESERVED.</a:t>
            </a:r>
          </a:p>
        </p:txBody>
      </p:sp>
      <p:sp>
        <p:nvSpPr>
          <p:cNvPr id="20" name="Slide Number Placeholder 19">
            <a:extLst>
              <a:ext uri="{FF2B5EF4-FFF2-40B4-BE49-F238E27FC236}">
                <a16:creationId xmlns:a16="http://schemas.microsoft.com/office/drawing/2014/main" id="{BF9B6A23-F369-B84D-9057-58B84DF474A4}"/>
              </a:ext>
            </a:extLst>
          </p:cNvPr>
          <p:cNvSpPr>
            <a:spLocks noGrp="1"/>
          </p:cNvSpPr>
          <p:nvPr>
            <p:ph type="sldNum" sz="quarter" idx="12"/>
          </p:nvPr>
        </p:nvSpPr>
        <p:spPr/>
        <p:txBody>
          <a:bodyPr/>
          <a:lstStyle/>
          <a:p>
            <a:fld id="{F3116779-6288-D548-AD08-2729096E2EB4}" type="slidenum">
              <a:rPr lang="en-US" smtClean="0"/>
              <a:t>‹#›</a:t>
            </a:fld>
            <a:endParaRPr lang="en-US"/>
          </a:p>
        </p:txBody>
      </p:sp>
    </p:spTree>
    <p:extLst>
      <p:ext uri="{BB962C8B-B14F-4D97-AF65-F5344CB8AC3E}">
        <p14:creationId xmlns:p14="http://schemas.microsoft.com/office/powerpoint/2010/main" val="2014265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51D9-3D57-7B40-8005-8C1145CF14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F9975F-D934-894F-BD3F-002627045FE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D8316F2-979C-DE4F-8957-4E7B12A0E969}"/>
              </a:ext>
            </a:extLst>
          </p:cNvPr>
          <p:cNvSpPr>
            <a:spLocks noGrp="1"/>
          </p:cNvSpPr>
          <p:nvPr>
            <p:ph type="ftr" sz="quarter" idx="11"/>
          </p:nvPr>
        </p:nvSpPr>
        <p:spPr/>
        <p:txBody>
          <a:bodyPr/>
          <a:lstStyle/>
          <a:p>
            <a:r>
              <a:rPr lang="en-US"/>
              <a:t>© BEYOND THE BARRIERS ACADEMY. ALL RIGHTS RESERVED.</a:t>
            </a:r>
          </a:p>
        </p:txBody>
      </p:sp>
      <p:sp>
        <p:nvSpPr>
          <p:cNvPr id="6" name="Slide Number Placeholder 5">
            <a:extLst>
              <a:ext uri="{FF2B5EF4-FFF2-40B4-BE49-F238E27FC236}">
                <a16:creationId xmlns:a16="http://schemas.microsoft.com/office/drawing/2014/main" id="{E8312F7A-C017-EA47-B06F-FEC86D7AB035}"/>
              </a:ext>
            </a:extLst>
          </p:cNvPr>
          <p:cNvSpPr>
            <a:spLocks noGrp="1"/>
          </p:cNvSpPr>
          <p:nvPr>
            <p:ph type="sldNum" sz="quarter" idx="12"/>
          </p:nvPr>
        </p:nvSpPr>
        <p:spPr/>
        <p:txBody>
          <a:bodyPr/>
          <a:lstStyle/>
          <a:p>
            <a:fld id="{F3116779-6288-D548-AD08-2729096E2EB4}" type="slidenum">
              <a:rPr lang="en-US" smtClean="0"/>
              <a:t>‹#›</a:t>
            </a:fld>
            <a:endParaRPr lang="en-US"/>
          </a:p>
        </p:txBody>
      </p:sp>
    </p:spTree>
    <p:extLst>
      <p:ext uri="{BB962C8B-B14F-4D97-AF65-F5344CB8AC3E}">
        <p14:creationId xmlns:p14="http://schemas.microsoft.com/office/powerpoint/2010/main" val="24852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E04508-F4D8-2D4A-A2D1-EFE10ADC71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A2D27B-C199-8047-8223-511A7563086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80B7666-BE9A-B449-AAD2-4450718C172F}"/>
              </a:ext>
            </a:extLst>
          </p:cNvPr>
          <p:cNvSpPr>
            <a:spLocks noGrp="1"/>
          </p:cNvSpPr>
          <p:nvPr>
            <p:ph type="ftr" sz="quarter" idx="11"/>
          </p:nvPr>
        </p:nvSpPr>
        <p:spPr/>
        <p:txBody>
          <a:bodyPr/>
          <a:lstStyle/>
          <a:p>
            <a:r>
              <a:rPr lang="en-US"/>
              <a:t>© BEYOND THE BARRIERS ACADEMY. ALL RIGHTS RESERVED.</a:t>
            </a:r>
          </a:p>
        </p:txBody>
      </p:sp>
      <p:sp>
        <p:nvSpPr>
          <p:cNvPr id="6" name="Slide Number Placeholder 5">
            <a:extLst>
              <a:ext uri="{FF2B5EF4-FFF2-40B4-BE49-F238E27FC236}">
                <a16:creationId xmlns:a16="http://schemas.microsoft.com/office/drawing/2014/main" id="{324EA98E-EC6E-354F-B0F1-17273D114973}"/>
              </a:ext>
            </a:extLst>
          </p:cNvPr>
          <p:cNvSpPr>
            <a:spLocks noGrp="1"/>
          </p:cNvSpPr>
          <p:nvPr>
            <p:ph type="sldNum" sz="quarter" idx="12"/>
          </p:nvPr>
        </p:nvSpPr>
        <p:spPr/>
        <p:txBody>
          <a:bodyPr/>
          <a:lstStyle/>
          <a:p>
            <a:fld id="{F3116779-6288-D548-AD08-2729096E2EB4}" type="slidenum">
              <a:rPr lang="en-US" smtClean="0"/>
              <a:t>‹#›</a:t>
            </a:fld>
            <a:endParaRPr lang="en-US"/>
          </a:p>
        </p:txBody>
      </p:sp>
    </p:spTree>
    <p:extLst>
      <p:ext uri="{BB962C8B-B14F-4D97-AF65-F5344CB8AC3E}">
        <p14:creationId xmlns:p14="http://schemas.microsoft.com/office/powerpoint/2010/main" val="392088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onus Portrai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0" y="1567759"/>
            <a:ext cx="4802234" cy="675859"/>
          </a:xfrm>
          <a:prstGeom prst="rect">
            <a:avLst/>
          </a:prstGeom>
        </p:spPr>
        <p:txBody>
          <a:bodyPr anchor="b">
            <a:normAutofit/>
          </a:bodyPr>
          <a:lstStyle>
            <a:lvl1pPr algn="ctr">
              <a:defRPr sz="4399" b="0" i="1">
                <a:solidFill>
                  <a:srgbClr val="53798C"/>
                </a:solidFill>
                <a:latin typeface="EB Garamond Medium" pitchFamily="2" charset="0"/>
                <a:ea typeface="EB Garamond Medium" pitchFamily="2" charset="0"/>
              </a:defRPr>
            </a:lvl1pPr>
          </a:lstStyle>
          <a:p>
            <a:r>
              <a:rPr lang="en-US" dirty="0"/>
              <a:t>Stay With Me</a:t>
            </a:r>
          </a:p>
        </p:txBody>
      </p:sp>
      <p:sp>
        <p:nvSpPr>
          <p:cNvPr id="3" name="Subtitle 2"/>
          <p:cNvSpPr>
            <a:spLocks noGrp="1"/>
          </p:cNvSpPr>
          <p:nvPr>
            <p:ph type="subTitle" idx="1" hasCustomPrompt="1"/>
          </p:nvPr>
        </p:nvSpPr>
        <p:spPr>
          <a:xfrm>
            <a:off x="6096000" y="2255008"/>
            <a:ext cx="4802234" cy="594641"/>
          </a:xfrm>
          <a:prstGeom prst="rect">
            <a:avLst/>
          </a:prstGeom>
        </p:spPr>
        <p:txBody>
          <a:bodyPr>
            <a:normAutofit/>
          </a:bodyPr>
          <a:lstStyle>
            <a:lvl1pPr marL="0" indent="0" algn="ctr">
              <a:buNone/>
              <a:defRPr sz="4199" b="1" i="0">
                <a:solidFill>
                  <a:srgbClr val="4C5051"/>
                </a:solidFill>
                <a:latin typeface="Montserrat" pitchFamily="2" charset="77"/>
                <a:ea typeface="EB Garamond Medium"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dirty="0"/>
              <a:t>UNTIL THE END</a:t>
            </a:r>
          </a:p>
        </p:txBody>
      </p:sp>
      <p:sp>
        <p:nvSpPr>
          <p:cNvPr id="5" name="Footer Placeholder 4"/>
          <p:cNvSpPr>
            <a:spLocks noGrp="1"/>
          </p:cNvSpPr>
          <p:nvPr>
            <p:ph type="ftr" sz="quarter" idx="11"/>
          </p:nvPr>
        </p:nvSpPr>
        <p:spPr/>
        <p:txBody>
          <a:bodyPr/>
          <a:lstStyle/>
          <a:p>
            <a:r>
              <a:rPr lang="en-US"/>
              <a:t>© BEYOND THE BARRIERS ACADEMY. ALL RIGHTS RESERVED.</a:t>
            </a:r>
          </a:p>
        </p:txBody>
      </p:sp>
      <p:cxnSp>
        <p:nvCxnSpPr>
          <p:cNvPr id="11" name="Straight Connector 10">
            <a:extLst>
              <a:ext uri="{FF2B5EF4-FFF2-40B4-BE49-F238E27FC236}">
                <a16:creationId xmlns:a16="http://schemas.microsoft.com/office/drawing/2014/main" id="{70BEA70D-8B07-8941-886B-ABBD7E7748E8}"/>
              </a:ext>
            </a:extLst>
          </p:cNvPr>
          <p:cNvCxnSpPr/>
          <p:nvPr userDrawn="1"/>
        </p:nvCxnSpPr>
        <p:spPr>
          <a:xfrm>
            <a:off x="7811406" y="3380209"/>
            <a:ext cx="1371421" cy="0"/>
          </a:xfrm>
          <a:prstGeom prst="line">
            <a:avLst/>
          </a:prstGeom>
          <a:ln w="152400">
            <a:solidFill>
              <a:srgbClr val="53798C"/>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A4278ED-688C-4345-B2AC-C2C176A374F9}"/>
              </a:ext>
            </a:extLst>
          </p:cNvPr>
          <p:cNvSpPr>
            <a:spLocks noGrp="1"/>
          </p:cNvSpPr>
          <p:nvPr>
            <p:ph type="body" sz="quarter" idx="12" hasCustomPrompt="1"/>
          </p:nvPr>
        </p:nvSpPr>
        <p:spPr>
          <a:xfrm>
            <a:off x="6096000" y="3875068"/>
            <a:ext cx="4895213" cy="1937544"/>
          </a:xfrm>
          <a:prstGeom prst="rect">
            <a:avLst/>
          </a:prstGeom>
        </p:spPr>
        <p:txBody>
          <a:bodyPr anchor="t"/>
          <a:lstStyle>
            <a:lvl1pPr algn="ctr">
              <a:buFontTx/>
              <a:buNone/>
              <a:defRPr sz="3699" b="0" i="0">
                <a:latin typeface="EB Garamond Medium" pitchFamily="2" charset="0"/>
                <a:ea typeface="EB Garamond Medium" pitchFamily="2" charset="0"/>
              </a:defRPr>
            </a:lvl1pPr>
            <a:lvl2pPr marL="457109" indent="0" algn="ctr">
              <a:buFontTx/>
              <a:buNone/>
              <a:defRPr b="0" i="0">
                <a:latin typeface="EB Garamond Medium" pitchFamily="2" charset="0"/>
                <a:ea typeface="EB Garamond Medium" pitchFamily="2" charset="0"/>
              </a:defRPr>
            </a:lvl2pPr>
            <a:lvl3pPr marL="914217" indent="0" algn="ctr">
              <a:buFontTx/>
              <a:buNone/>
              <a:defRPr b="0" i="0">
                <a:latin typeface="EB Garamond Medium" pitchFamily="2" charset="0"/>
                <a:ea typeface="EB Garamond Medium" pitchFamily="2" charset="0"/>
              </a:defRPr>
            </a:lvl3pPr>
            <a:lvl4pPr marL="1371326" indent="0" algn="ctr">
              <a:buFontTx/>
              <a:buNone/>
              <a:defRPr b="0" i="0">
                <a:latin typeface="EB Garamond Medium" pitchFamily="2" charset="0"/>
                <a:ea typeface="EB Garamond Medium" pitchFamily="2" charset="0"/>
              </a:defRPr>
            </a:lvl4pPr>
            <a:lvl5pPr marL="1828434" indent="0" algn="ctr">
              <a:buFontTx/>
              <a:buNone/>
              <a:defRPr b="0" i="0">
                <a:latin typeface="EB Garamond Medium" pitchFamily="2" charset="0"/>
                <a:ea typeface="EB Garamond Medium" pitchFamily="2" charset="0"/>
              </a:defRPr>
            </a:lvl5pPr>
          </a:lstStyle>
          <a:p>
            <a:pPr lvl="0"/>
            <a:r>
              <a:rPr lang="en-US" dirty="0"/>
              <a:t>Put The Title Of Your Fast Action Bonus Here</a:t>
            </a:r>
          </a:p>
        </p:txBody>
      </p:sp>
      <p:sp>
        <p:nvSpPr>
          <p:cNvPr id="9" name="Picture Placeholder 8">
            <a:extLst>
              <a:ext uri="{FF2B5EF4-FFF2-40B4-BE49-F238E27FC236}">
                <a16:creationId xmlns:a16="http://schemas.microsoft.com/office/drawing/2014/main" id="{2C8014E0-CB4A-9A4B-89B7-BB4AAE82283B}"/>
              </a:ext>
            </a:extLst>
          </p:cNvPr>
          <p:cNvSpPr>
            <a:spLocks noGrp="1"/>
          </p:cNvSpPr>
          <p:nvPr>
            <p:ph type="pic" sz="quarter" idx="13" hasCustomPrompt="1"/>
          </p:nvPr>
        </p:nvSpPr>
        <p:spPr>
          <a:xfrm rot="486531">
            <a:off x="964435" y="995833"/>
            <a:ext cx="3676141" cy="4828753"/>
          </a:xfrm>
          <a:prstGeom prst="rect">
            <a:avLst/>
          </a:prstGeom>
          <a:solidFill>
            <a:srgbClr val="F3F3EF"/>
          </a:solidFill>
          <a:ln>
            <a:noFill/>
          </a:ln>
        </p:spPr>
        <p:txBody>
          <a:bodyPr anchor="ctr"/>
          <a:lstStyle>
            <a:lvl1pPr>
              <a:defRPr sz="1500" b="0" i="0">
                <a:latin typeface="Montserrat" pitchFamily="2" charset="77"/>
              </a:defRPr>
            </a:lvl1pPr>
          </a:lstStyle>
          <a:p>
            <a:r>
              <a:rPr lang="en-US" dirty="0"/>
              <a:t>YOUR IMAGE HERE </a:t>
            </a:r>
          </a:p>
          <a:p>
            <a:endParaRPr lang="en-US" dirty="0"/>
          </a:p>
          <a:p>
            <a:r>
              <a:rPr lang="en-US" dirty="0"/>
              <a:t>1536px  x  2048px</a:t>
            </a:r>
          </a:p>
        </p:txBody>
      </p:sp>
    </p:spTree>
    <p:extLst>
      <p:ext uri="{BB962C8B-B14F-4D97-AF65-F5344CB8AC3E}">
        <p14:creationId xmlns:p14="http://schemas.microsoft.com/office/powerpoint/2010/main" val="2535739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688A013-B76D-DA45-ADFD-58EF0D8683F4}"/>
              </a:ext>
            </a:extLst>
          </p:cNvPr>
          <p:cNvPicPr>
            <a:picLocks noChangeAspect="1"/>
          </p:cNvPicPr>
          <p:nvPr userDrawn="1"/>
        </p:nvPicPr>
        <p:blipFill rotWithShape="1">
          <a:blip r:embed="rId2" cstate="print">
            <a:alphaModFix amt="13000"/>
            <a:extLst>
              <a:ext uri="{28A0092B-C50C-407E-A947-70E740481C1C}">
                <a14:useLocalDpi xmlns:a14="http://schemas.microsoft.com/office/drawing/2010/main"/>
              </a:ext>
            </a:extLst>
          </a:blip>
          <a:srcRect l="29461" t="21846" r="-2647" b="-4013"/>
          <a:stretch/>
        </p:blipFill>
        <p:spPr>
          <a:xfrm>
            <a:off x="0" y="0"/>
            <a:ext cx="2112059" cy="2371241"/>
          </a:xfrm>
          <a:prstGeom prst="rect">
            <a:avLst/>
          </a:prstGeom>
        </p:spPr>
      </p:pic>
    </p:spTree>
    <p:extLst>
      <p:ext uri="{BB962C8B-B14F-4D97-AF65-F5344CB8AC3E}">
        <p14:creationId xmlns:p14="http://schemas.microsoft.com/office/powerpoint/2010/main" val="3835310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CB33-0BBC-1E40-B520-B78EE9F66C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5AD7BF-3B61-2449-AD66-C664B9BB18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B327C-2937-1144-A5C9-9B56B6878B0F}"/>
              </a:ext>
            </a:extLst>
          </p:cNvPr>
          <p:cNvSpPr>
            <a:spLocks noGrp="1"/>
          </p:cNvSpPr>
          <p:nvPr>
            <p:ph type="dt" sz="half" idx="10"/>
          </p:nvPr>
        </p:nvSpPr>
        <p:spPr/>
        <p:txBody>
          <a:bodyPr/>
          <a:lstStyle/>
          <a:p>
            <a:fld id="{B472E93B-EE56-C841-81F2-0947BE9C8726}" type="datetimeFigureOut">
              <a:rPr lang="en-US" smtClean="0"/>
              <a:t>3/20/23</a:t>
            </a:fld>
            <a:endParaRPr lang="en-US"/>
          </a:p>
        </p:txBody>
      </p:sp>
      <p:sp>
        <p:nvSpPr>
          <p:cNvPr id="5" name="Footer Placeholder 4">
            <a:extLst>
              <a:ext uri="{FF2B5EF4-FFF2-40B4-BE49-F238E27FC236}">
                <a16:creationId xmlns:a16="http://schemas.microsoft.com/office/drawing/2014/main" id="{94CADA18-E458-A741-8B48-87BBD29B8E08}"/>
              </a:ext>
            </a:extLst>
          </p:cNvPr>
          <p:cNvSpPr>
            <a:spLocks noGrp="1"/>
          </p:cNvSpPr>
          <p:nvPr>
            <p:ph type="ftr" sz="quarter" idx="11"/>
          </p:nvPr>
        </p:nvSpPr>
        <p:spPr/>
        <p:txBody>
          <a:bodyPr/>
          <a:lstStyle/>
          <a:p>
            <a:r>
              <a:rPr lang="en-US" dirty="0"/>
              <a:t>© BEYOND THE BARRIERS ACADEMY. ALL RIGHTS RESERVED</a:t>
            </a:r>
          </a:p>
        </p:txBody>
      </p:sp>
      <p:sp>
        <p:nvSpPr>
          <p:cNvPr id="6" name="Slide Number Placeholder 5">
            <a:extLst>
              <a:ext uri="{FF2B5EF4-FFF2-40B4-BE49-F238E27FC236}">
                <a16:creationId xmlns:a16="http://schemas.microsoft.com/office/drawing/2014/main" id="{0F825292-EEFB-CE42-9366-16EFCDD4EA3E}"/>
              </a:ext>
            </a:extLst>
          </p:cNvPr>
          <p:cNvSpPr>
            <a:spLocks noGrp="1"/>
          </p:cNvSpPr>
          <p:nvPr>
            <p:ph type="sldNum" sz="quarter" idx="12"/>
          </p:nvPr>
        </p:nvSpPr>
        <p:spPr/>
        <p:txBody>
          <a:bodyPr/>
          <a:lstStyle/>
          <a:p>
            <a:fld id="{AAF525D5-437C-3643-929F-9E79EA98432A}" type="slidenum">
              <a:rPr lang="en-US" smtClean="0"/>
              <a:t>‹#›</a:t>
            </a:fld>
            <a:endParaRPr lang="en-US"/>
          </a:p>
        </p:txBody>
      </p:sp>
    </p:spTree>
    <p:extLst>
      <p:ext uri="{BB962C8B-B14F-4D97-AF65-F5344CB8AC3E}">
        <p14:creationId xmlns:p14="http://schemas.microsoft.com/office/powerpoint/2010/main" val="4207069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B77B-42A4-3541-8D4F-8CD87B60C9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D7A9F9-1E33-8246-8045-CFB64CFF983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5D69CA-D8F4-764F-A648-13A96C8303EB}"/>
              </a:ext>
            </a:extLst>
          </p:cNvPr>
          <p:cNvSpPr>
            <a:spLocks noGrp="1"/>
          </p:cNvSpPr>
          <p:nvPr>
            <p:ph type="dt" sz="half" idx="10"/>
          </p:nvPr>
        </p:nvSpPr>
        <p:spPr/>
        <p:txBody>
          <a:bodyPr/>
          <a:lstStyle/>
          <a:p>
            <a:fld id="{B472E93B-EE56-C841-81F2-0947BE9C8726}" type="datetimeFigureOut">
              <a:rPr lang="en-US" smtClean="0"/>
              <a:t>3/20/23</a:t>
            </a:fld>
            <a:endParaRPr lang="en-US"/>
          </a:p>
        </p:txBody>
      </p:sp>
      <p:sp>
        <p:nvSpPr>
          <p:cNvPr id="5" name="Footer Placeholder 4">
            <a:extLst>
              <a:ext uri="{FF2B5EF4-FFF2-40B4-BE49-F238E27FC236}">
                <a16:creationId xmlns:a16="http://schemas.microsoft.com/office/drawing/2014/main" id="{E67B0DCC-F019-6C40-81CE-2BB30A24B8D3}"/>
              </a:ext>
            </a:extLst>
          </p:cNvPr>
          <p:cNvSpPr>
            <a:spLocks noGrp="1"/>
          </p:cNvSpPr>
          <p:nvPr>
            <p:ph type="ftr" sz="quarter" idx="11"/>
          </p:nvPr>
        </p:nvSpPr>
        <p:spPr/>
        <p:txBody>
          <a:bodyPr/>
          <a:lstStyle/>
          <a:p>
            <a:r>
              <a:rPr lang="en-US" dirty="0"/>
              <a:t>© BEYOND THE BARRIERS ACADEMY. ALL RIGHTS RESERVED</a:t>
            </a:r>
          </a:p>
        </p:txBody>
      </p:sp>
      <p:sp>
        <p:nvSpPr>
          <p:cNvPr id="6" name="Slide Number Placeholder 5">
            <a:extLst>
              <a:ext uri="{FF2B5EF4-FFF2-40B4-BE49-F238E27FC236}">
                <a16:creationId xmlns:a16="http://schemas.microsoft.com/office/drawing/2014/main" id="{5E3B7BA0-2FB4-4B4A-A9F6-B2032B0EC9B2}"/>
              </a:ext>
            </a:extLst>
          </p:cNvPr>
          <p:cNvSpPr>
            <a:spLocks noGrp="1"/>
          </p:cNvSpPr>
          <p:nvPr>
            <p:ph type="sldNum" sz="quarter" idx="12"/>
          </p:nvPr>
        </p:nvSpPr>
        <p:spPr/>
        <p:txBody>
          <a:bodyPr/>
          <a:lstStyle/>
          <a:p>
            <a:fld id="{AAF525D5-437C-3643-929F-9E79EA98432A}" type="slidenum">
              <a:rPr lang="en-US" smtClean="0"/>
              <a:t>‹#›</a:t>
            </a:fld>
            <a:endParaRPr lang="en-US"/>
          </a:p>
        </p:txBody>
      </p:sp>
    </p:spTree>
    <p:extLst>
      <p:ext uri="{BB962C8B-B14F-4D97-AF65-F5344CB8AC3E}">
        <p14:creationId xmlns:p14="http://schemas.microsoft.com/office/powerpoint/2010/main" val="1233230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4C2D3-01FB-5542-804A-D5568BB425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B0D43-D6EE-8745-A526-3C2B83D6B2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7C3A33-7D3A-FF44-9228-D08A5E3435F0}"/>
              </a:ext>
            </a:extLst>
          </p:cNvPr>
          <p:cNvSpPr>
            <a:spLocks noGrp="1"/>
          </p:cNvSpPr>
          <p:nvPr>
            <p:ph type="dt" sz="half" idx="10"/>
          </p:nvPr>
        </p:nvSpPr>
        <p:spPr/>
        <p:txBody>
          <a:bodyPr/>
          <a:lstStyle/>
          <a:p>
            <a:fld id="{B472E93B-EE56-C841-81F2-0947BE9C8726}" type="datetimeFigureOut">
              <a:rPr lang="en-US" smtClean="0"/>
              <a:t>3/20/23</a:t>
            </a:fld>
            <a:endParaRPr lang="en-US"/>
          </a:p>
        </p:txBody>
      </p:sp>
      <p:sp>
        <p:nvSpPr>
          <p:cNvPr id="5" name="Footer Placeholder 4">
            <a:extLst>
              <a:ext uri="{FF2B5EF4-FFF2-40B4-BE49-F238E27FC236}">
                <a16:creationId xmlns:a16="http://schemas.microsoft.com/office/drawing/2014/main" id="{D5227164-D5AB-484F-93C6-F6BDFCBFE154}"/>
              </a:ext>
            </a:extLst>
          </p:cNvPr>
          <p:cNvSpPr>
            <a:spLocks noGrp="1"/>
          </p:cNvSpPr>
          <p:nvPr>
            <p:ph type="ftr" sz="quarter" idx="11"/>
          </p:nvPr>
        </p:nvSpPr>
        <p:spPr/>
        <p:txBody>
          <a:bodyPr/>
          <a:lstStyle/>
          <a:p>
            <a:r>
              <a:rPr lang="en-US" dirty="0"/>
              <a:t>© BEYOND THE BARRIERS ACADEMY. ALL RIGHTS RESERVED</a:t>
            </a:r>
          </a:p>
        </p:txBody>
      </p:sp>
      <p:sp>
        <p:nvSpPr>
          <p:cNvPr id="6" name="Slide Number Placeholder 5">
            <a:extLst>
              <a:ext uri="{FF2B5EF4-FFF2-40B4-BE49-F238E27FC236}">
                <a16:creationId xmlns:a16="http://schemas.microsoft.com/office/drawing/2014/main" id="{8E9E0218-83F0-6B4E-BADA-79747305838B}"/>
              </a:ext>
            </a:extLst>
          </p:cNvPr>
          <p:cNvSpPr>
            <a:spLocks noGrp="1"/>
          </p:cNvSpPr>
          <p:nvPr>
            <p:ph type="sldNum" sz="quarter" idx="12"/>
          </p:nvPr>
        </p:nvSpPr>
        <p:spPr/>
        <p:txBody>
          <a:bodyPr/>
          <a:lstStyle/>
          <a:p>
            <a:fld id="{AAF525D5-437C-3643-929F-9E79EA98432A}" type="slidenum">
              <a:rPr lang="en-US" smtClean="0"/>
              <a:t>‹#›</a:t>
            </a:fld>
            <a:endParaRPr lang="en-US"/>
          </a:p>
        </p:txBody>
      </p:sp>
    </p:spTree>
    <p:extLst>
      <p:ext uri="{BB962C8B-B14F-4D97-AF65-F5344CB8AC3E}">
        <p14:creationId xmlns:p14="http://schemas.microsoft.com/office/powerpoint/2010/main" val="2338762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E825-634F-DA48-AD03-B19C27BE75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FEDEA8-2F5C-414C-BF05-02552A91A0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B6C9B5-D17C-5B42-B41A-9753CDBBF34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EB495B-F174-2F44-BE64-13D1F6144E50}"/>
              </a:ext>
            </a:extLst>
          </p:cNvPr>
          <p:cNvSpPr>
            <a:spLocks noGrp="1"/>
          </p:cNvSpPr>
          <p:nvPr>
            <p:ph type="dt" sz="half" idx="10"/>
          </p:nvPr>
        </p:nvSpPr>
        <p:spPr/>
        <p:txBody>
          <a:bodyPr/>
          <a:lstStyle/>
          <a:p>
            <a:fld id="{B472E93B-EE56-C841-81F2-0947BE9C8726}" type="datetimeFigureOut">
              <a:rPr lang="en-US" smtClean="0"/>
              <a:t>3/20/23</a:t>
            </a:fld>
            <a:endParaRPr lang="en-US"/>
          </a:p>
        </p:txBody>
      </p:sp>
      <p:sp>
        <p:nvSpPr>
          <p:cNvPr id="6" name="Footer Placeholder 5">
            <a:extLst>
              <a:ext uri="{FF2B5EF4-FFF2-40B4-BE49-F238E27FC236}">
                <a16:creationId xmlns:a16="http://schemas.microsoft.com/office/drawing/2014/main" id="{9CC3EB8A-D89B-E04C-8FB1-9A6C18EC9DBA}"/>
              </a:ext>
            </a:extLst>
          </p:cNvPr>
          <p:cNvSpPr>
            <a:spLocks noGrp="1"/>
          </p:cNvSpPr>
          <p:nvPr>
            <p:ph type="ftr" sz="quarter" idx="11"/>
          </p:nvPr>
        </p:nvSpPr>
        <p:spPr/>
        <p:txBody>
          <a:bodyPr/>
          <a:lstStyle/>
          <a:p>
            <a:r>
              <a:rPr lang="en-US" dirty="0"/>
              <a:t>© BEYOND THE BARRIERS ACADEMY. ALL RIGHTS RESERVED</a:t>
            </a:r>
          </a:p>
        </p:txBody>
      </p:sp>
      <p:sp>
        <p:nvSpPr>
          <p:cNvPr id="7" name="Slide Number Placeholder 6">
            <a:extLst>
              <a:ext uri="{FF2B5EF4-FFF2-40B4-BE49-F238E27FC236}">
                <a16:creationId xmlns:a16="http://schemas.microsoft.com/office/drawing/2014/main" id="{C0CDD25F-27BE-6941-B502-8A83DAC00297}"/>
              </a:ext>
            </a:extLst>
          </p:cNvPr>
          <p:cNvSpPr>
            <a:spLocks noGrp="1"/>
          </p:cNvSpPr>
          <p:nvPr>
            <p:ph type="sldNum" sz="quarter" idx="12"/>
          </p:nvPr>
        </p:nvSpPr>
        <p:spPr/>
        <p:txBody>
          <a:bodyPr/>
          <a:lstStyle/>
          <a:p>
            <a:fld id="{AAF525D5-437C-3643-929F-9E79EA98432A}" type="slidenum">
              <a:rPr lang="en-US" smtClean="0"/>
              <a:t>‹#›</a:t>
            </a:fld>
            <a:endParaRPr lang="en-US"/>
          </a:p>
        </p:txBody>
      </p:sp>
    </p:spTree>
    <p:extLst>
      <p:ext uri="{BB962C8B-B14F-4D97-AF65-F5344CB8AC3E}">
        <p14:creationId xmlns:p14="http://schemas.microsoft.com/office/powerpoint/2010/main" val="3848504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75AA1-6AEC-0C4F-A29E-4EFA3F6507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3A5CEC-7378-5142-B65A-A19027E28E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291D4-690F-3747-970B-8F42C8C619B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1DB44B-33D0-5842-A432-3D544BC4F9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562B55-6210-CE41-8CEA-DE3B26C4AD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9EC8BF-4FE6-D440-A2CE-EE3E0B4E7AA8}"/>
              </a:ext>
            </a:extLst>
          </p:cNvPr>
          <p:cNvSpPr>
            <a:spLocks noGrp="1"/>
          </p:cNvSpPr>
          <p:nvPr>
            <p:ph type="dt" sz="half" idx="10"/>
          </p:nvPr>
        </p:nvSpPr>
        <p:spPr/>
        <p:txBody>
          <a:bodyPr/>
          <a:lstStyle/>
          <a:p>
            <a:fld id="{B472E93B-EE56-C841-81F2-0947BE9C8726}" type="datetimeFigureOut">
              <a:rPr lang="en-US" smtClean="0"/>
              <a:t>3/20/23</a:t>
            </a:fld>
            <a:endParaRPr lang="en-US"/>
          </a:p>
        </p:txBody>
      </p:sp>
      <p:sp>
        <p:nvSpPr>
          <p:cNvPr id="8" name="Footer Placeholder 7">
            <a:extLst>
              <a:ext uri="{FF2B5EF4-FFF2-40B4-BE49-F238E27FC236}">
                <a16:creationId xmlns:a16="http://schemas.microsoft.com/office/drawing/2014/main" id="{E1C3BEE6-C03D-2B45-A0CA-E42E061F750A}"/>
              </a:ext>
            </a:extLst>
          </p:cNvPr>
          <p:cNvSpPr>
            <a:spLocks noGrp="1"/>
          </p:cNvSpPr>
          <p:nvPr>
            <p:ph type="ftr" sz="quarter" idx="11"/>
          </p:nvPr>
        </p:nvSpPr>
        <p:spPr/>
        <p:txBody>
          <a:bodyPr/>
          <a:lstStyle/>
          <a:p>
            <a:r>
              <a:rPr lang="en-US" dirty="0"/>
              <a:t>© BEYOND THE BARRIERS ACADEMY. ALL RIGHTS RESERVED</a:t>
            </a:r>
          </a:p>
        </p:txBody>
      </p:sp>
      <p:sp>
        <p:nvSpPr>
          <p:cNvPr id="9" name="Slide Number Placeholder 8">
            <a:extLst>
              <a:ext uri="{FF2B5EF4-FFF2-40B4-BE49-F238E27FC236}">
                <a16:creationId xmlns:a16="http://schemas.microsoft.com/office/drawing/2014/main" id="{63985683-258D-804C-A4AF-9603B15C7C99}"/>
              </a:ext>
            </a:extLst>
          </p:cNvPr>
          <p:cNvSpPr>
            <a:spLocks noGrp="1"/>
          </p:cNvSpPr>
          <p:nvPr>
            <p:ph type="sldNum" sz="quarter" idx="12"/>
          </p:nvPr>
        </p:nvSpPr>
        <p:spPr/>
        <p:txBody>
          <a:bodyPr/>
          <a:lstStyle/>
          <a:p>
            <a:fld id="{AAF525D5-437C-3643-929F-9E79EA98432A}" type="slidenum">
              <a:rPr lang="en-US" smtClean="0"/>
              <a:t>‹#›</a:t>
            </a:fld>
            <a:endParaRPr lang="en-US"/>
          </a:p>
        </p:txBody>
      </p:sp>
    </p:spTree>
    <p:extLst>
      <p:ext uri="{BB962C8B-B14F-4D97-AF65-F5344CB8AC3E}">
        <p14:creationId xmlns:p14="http://schemas.microsoft.com/office/powerpoint/2010/main" val="107313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DB86-989B-A549-9558-8087241271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CB650B-939D-2A49-BDF2-376CE7881A81}"/>
              </a:ext>
            </a:extLst>
          </p:cNvPr>
          <p:cNvSpPr>
            <a:spLocks noGrp="1"/>
          </p:cNvSpPr>
          <p:nvPr>
            <p:ph type="dt" sz="half" idx="10"/>
          </p:nvPr>
        </p:nvSpPr>
        <p:spPr/>
        <p:txBody>
          <a:bodyPr/>
          <a:lstStyle/>
          <a:p>
            <a:fld id="{B472E93B-EE56-C841-81F2-0947BE9C8726}" type="datetimeFigureOut">
              <a:rPr lang="en-US" smtClean="0"/>
              <a:t>3/20/23</a:t>
            </a:fld>
            <a:endParaRPr lang="en-US"/>
          </a:p>
        </p:txBody>
      </p:sp>
      <p:sp>
        <p:nvSpPr>
          <p:cNvPr id="4" name="Footer Placeholder 3">
            <a:extLst>
              <a:ext uri="{FF2B5EF4-FFF2-40B4-BE49-F238E27FC236}">
                <a16:creationId xmlns:a16="http://schemas.microsoft.com/office/drawing/2014/main" id="{23E298C9-754A-FE4C-A34B-C988FE1D614D}"/>
              </a:ext>
            </a:extLst>
          </p:cNvPr>
          <p:cNvSpPr>
            <a:spLocks noGrp="1"/>
          </p:cNvSpPr>
          <p:nvPr>
            <p:ph type="ftr" sz="quarter" idx="11"/>
          </p:nvPr>
        </p:nvSpPr>
        <p:spPr/>
        <p:txBody>
          <a:bodyPr/>
          <a:lstStyle/>
          <a:p>
            <a:r>
              <a:rPr lang="en-US" dirty="0"/>
              <a:t>© BEYOND THE BARRIERS ACADEMY. ALL RIGHTS RESERVED</a:t>
            </a:r>
          </a:p>
        </p:txBody>
      </p:sp>
      <p:sp>
        <p:nvSpPr>
          <p:cNvPr id="5" name="Slide Number Placeholder 4">
            <a:extLst>
              <a:ext uri="{FF2B5EF4-FFF2-40B4-BE49-F238E27FC236}">
                <a16:creationId xmlns:a16="http://schemas.microsoft.com/office/drawing/2014/main" id="{BA33F003-BFEC-7F41-890D-FC07B69A2042}"/>
              </a:ext>
            </a:extLst>
          </p:cNvPr>
          <p:cNvSpPr>
            <a:spLocks noGrp="1"/>
          </p:cNvSpPr>
          <p:nvPr>
            <p:ph type="sldNum" sz="quarter" idx="12"/>
          </p:nvPr>
        </p:nvSpPr>
        <p:spPr/>
        <p:txBody>
          <a:bodyPr/>
          <a:lstStyle/>
          <a:p>
            <a:fld id="{AAF525D5-437C-3643-929F-9E79EA98432A}" type="slidenum">
              <a:rPr lang="en-US" smtClean="0"/>
              <a:t>‹#›</a:t>
            </a:fld>
            <a:endParaRPr lang="en-US"/>
          </a:p>
        </p:txBody>
      </p:sp>
    </p:spTree>
    <p:extLst>
      <p:ext uri="{BB962C8B-B14F-4D97-AF65-F5344CB8AC3E}">
        <p14:creationId xmlns:p14="http://schemas.microsoft.com/office/powerpoint/2010/main" val="211962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7088C-4134-D346-9B08-9BA946DBC0D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478F6A1-90F0-764C-9E62-B22BE6485A0C}"/>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ACF8E2A-3DFB-EA4B-AF30-A0585AA63A4E}"/>
              </a:ext>
            </a:extLst>
          </p:cNvPr>
          <p:cNvSpPr>
            <a:spLocks noGrp="1"/>
          </p:cNvSpPr>
          <p:nvPr>
            <p:ph type="ftr" sz="quarter" idx="11"/>
          </p:nvPr>
        </p:nvSpPr>
        <p:spPr/>
        <p:txBody>
          <a:bodyPr/>
          <a:lstStyle/>
          <a:p>
            <a:r>
              <a:rPr lang="en-US" dirty="0">
                <a:solidFill>
                  <a:schemeClr val="tx1"/>
                </a:solidFill>
              </a:rPr>
              <a:t>© BEYOND THE BARRIERS ACADEMY. ALL RIGHTS RESERVED</a:t>
            </a:r>
            <a:r>
              <a:rPr lang="en-US" dirty="0"/>
              <a:t>.</a:t>
            </a:r>
          </a:p>
        </p:txBody>
      </p:sp>
      <p:sp>
        <p:nvSpPr>
          <p:cNvPr id="6" name="Slide Number Placeholder 5">
            <a:extLst>
              <a:ext uri="{FF2B5EF4-FFF2-40B4-BE49-F238E27FC236}">
                <a16:creationId xmlns:a16="http://schemas.microsoft.com/office/drawing/2014/main" id="{8AEC6A1E-FE34-5C44-9E8F-9CC117B636E8}"/>
              </a:ext>
            </a:extLst>
          </p:cNvPr>
          <p:cNvSpPr>
            <a:spLocks noGrp="1"/>
          </p:cNvSpPr>
          <p:nvPr>
            <p:ph type="sldNum" sz="quarter" idx="12"/>
          </p:nvPr>
        </p:nvSpPr>
        <p:spPr/>
        <p:txBody>
          <a:bodyPr/>
          <a:lstStyle/>
          <a:p>
            <a:fld id="{F3116779-6288-D548-AD08-2729096E2EB4}" type="slidenum">
              <a:rPr lang="en-US" smtClean="0"/>
              <a:t>‹#›</a:t>
            </a:fld>
            <a:endParaRPr lang="en-US"/>
          </a:p>
        </p:txBody>
      </p:sp>
    </p:spTree>
    <p:extLst>
      <p:ext uri="{BB962C8B-B14F-4D97-AF65-F5344CB8AC3E}">
        <p14:creationId xmlns:p14="http://schemas.microsoft.com/office/powerpoint/2010/main" val="2507669138"/>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0E4A5-CC08-1F47-8F2F-A0AACFA4508F}"/>
              </a:ext>
            </a:extLst>
          </p:cNvPr>
          <p:cNvSpPr>
            <a:spLocks noGrp="1"/>
          </p:cNvSpPr>
          <p:nvPr>
            <p:ph type="dt" sz="half" idx="10"/>
          </p:nvPr>
        </p:nvSpPr>
        <p:spPr/>
        <p:txBody>
          <a:bodyPr/>
          <a:lstStyle/>
          <a:p>
            <a:fld id="{B472E93B-EE56-C841-81F2-0947BE9C8726}" type="datetimeFigureOut">
              <a:rPr lang="en-US" smtClean="0"/>
              <a:t>3/20/23</a:t>
            </a:fld>
            <a:endParaRPr lang="en-US"/>
          </a:p>
        </p:txBody>
      </p:sp>
      <p:sp>
        <p:nvSpPr>
          <p:cNvPr id="3" name="Footer Placeholder 2">
            <a:extLst>
              <a:ext uri="{FF2B5EF4-FFF2-40B4-BE49-F238E27FC236}">
                <a16:creationId xmlns:a16="http://schemas.microsoft.com/office/drawing/2014/main" id="{84BC3E3F-A8B4-5D4D-9F4F-0C3FD2B4FE15}"/>
              </a:ext>
            </a:extLst>
          </p:cNvPr>
          <p:cNvSpPr>
            <a:spLocks noGrp="1"/>
          </p:cNvSpPr>
          <p:nvPr>
            <p:ph type="ftr" sz="quarter" idx="11"/>
          </p:nvPr>
        </p:nvSpPr>
        <p:spPr/>
        <p:txBody>
          <a:bodyPr/>
          <a:lstStyle/>
          <a:p>
            <a:r>
              <a:rPr lang="en-US" dirty="0"/>
              <a:t>© BEYOND THE BARRIERS ACADEMY. ALL RIGHTS RESERVED</a:t>
            </a:r>
          </a:p>
        </p:txBody>
      </p:sp>
      <p:sp>
        <p:nvSpPr>
          <p:cNvPr id="4" name="Slide Number Placeholder 3">
            <a:extLst>
              <a:ext uri="{FF2B5EF4-FFF2-40B4-BE49-F238E27FC236}">
                <a16:creationId xmlns:a16="http://schemas.microsoft.com/office/drawing/2014/main" id="{D7A5D8F4-E515-074D-AB5F-C4E8762E329E}"/>
              </a:ext>
            </a:extLst>
          </p:cNvPr>
          <p:cNvSpPr>
            <a:spLocks noGrp="1"/>
          </p:cNvSpPr>
          <p:nvPr>
            <p:ph type="sldNum" sz="quarter" idx="12"/>
          </p:nvPr>
        </p:nvSpPr>
        <p:spPr/>
        <p:txBody>
          <a:bodyPr/>
          <a:lstStyle/>
          <a:p>
            <a:fld id="{AAF525D5-437C-3643-929F-9E79EA98432A}" type="slidenum">
              <a:rPr lang="en-US" smtClean="0"/>
              <a:t>‹#›</a:t>
            </a:fld>
            <a:endParaRPr lang="en-US"/>
          </a:p>
        </p:txBody>
      </p:sp>
    </p:spTree>
    <p:extLst>
      <p:ext uri="{BB962C8B-B14F-4D97-AF65-F5344CB8AC3E}">
        <p14:creationId xmlns:p14="http://schemas.microsoft.com/office/powerpoint/2010/main" val="2939891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7F7F8-3FDA-C948-8155-D6470CF662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62A40D-623E-F248-9BD7-E3E53C8379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DBDE84-5572-4949-B437-5D6D274B9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02A58C-0F7F-8D40-8922-A2946C58F140}"/>
              </a:ext>
            </a:extLst>
          </p:cNvPr>
          <p:cNvSpPr>
            <a:spLocks noGrp="1"/>
          </p:cNvSpPr>
          <p:nvPr>
            <p:ph type="dt" sz="half" idx="10"/>
          </p:nvPr>
        </p:nvSpPr>
        <p:spPr/>
        <p:txBody>
          <a:bodyPr/>
          <a:lstStyle/>
          <a:p>
            <a:fld id="{B472E93B-EE56-C841-81F2-0947BE9C8726}" type="datetimeFigureOut">
              <a:rPr lang="en-US" smtClean="0"/>
              <a:t>3/20/23</a:t>
            </a:fld>
            <a:endParaRPr lang="en-US"/>
          </a:p>
        </p:txBody>
      </p:sp>
      <p:sp>
        <p:nvSpPr>
          <p:cNvPr id="6" name="Footer Placeholder 5">
            <a:extLst>
              <a:ext uri="{FF2B5EF4-FFF2-40B4-BE49-F238E27FC236}">
                <a16:creationId xmlns:a16="http://schemas.microsoft.com/office/drawing/2014/main" id="{08E94F4D-35A8-764F-9D8C-1734A55294EF}"/>
              </a:ext>
            </a:extLst>
          </p:cNvPr>
          <p:cNvSpPr>
            <a:spLocks noGrp="1"/>
          </p:cNvSpPr>
          <p:nvPr>
            <p:ph type="ftr" sz="quarter" idx="11"/>
          </p:nvPr>
        </p:nvSpPr>
        <p:spPr/>
        <p:txBody>
          <a:bodyPr/>
          <a:lstStyle/>
          <a:p>
            <a:r>
              <a:rPr lang="en-US" dirty="0"/>
              <a:t>© BEYOND THE BARRIERS ACADEMY. ALL RIGHTS RESERVED</a:t>
            </a:r>
          </a:p>
        </p:txBody>
      </p:sp>
      <p:sp>
        <p:nvSpPr>
          <p:cNvPr id="7" name="Slide Number Placeholder 6">
            <a:extLst>
              <a:ext uri="{FF2B5EF4-FFF2-40B4-BE49-F238E27FC236}">
                <a16:creationId xmlns:a16="http://schemas.microsoft.com/office/drawing/2014/main" id="{E90788C6-C6B7-9345-9E69-EF3BFDDC3C3F}"/>
              </a:ext>
            </a:extLst>
          </p:cNvPr>
          <p:cNvSpPr>
            <a:spLocks noGrp="1"/>
          </p:cNvSpPr>
          <p:nvPr>
            <p:ph type="sldNum" sz="quarter" idx="12"/>
          </p:nvPr>
        </p:nvSpPr>
        <p:spPr/>
        <p:txBody>
          <a:bodyPr/>
          <a:lstStyle/>
          <a:p>
            <a:fld id="{AAF525D5-437C-3643-929F-9E79EA98432A}" type="slidenum">
              <a:rPr lang="en-US" smtClean="0"/>
              <a:t>‹#›</a:t>
            </a:fld>
            <a:endParaRPr lang="en-US"/>
          </a:p>
        </p:txBody>
      </p:sp>
    </p:spTree>
    <p:extLst>
      <p:ext uri="{BB962C8B-B14F-4D97-AF65-F5344CB8AC3E}">
        <p14:creationId xmlns:p14="http://schemas.microsoft.com/office/powerpoint/2010/main" val="1468249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FFA37-28BE-E44A-B7F9-2FBDF4121E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7DEF5F-C6D1-3747-857D-4C49036C01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8FFE23-975C-7943-8439-76AC2D77C8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E7D60B-2E8A-4346-A6EB-23A523A8EC48}"/>
              </a:ext>
            </a:extLst>
          </p:cNvPr>
          <p:cNvSpPr>
            <a:spLocks noGrp="1"/>
          </p:cNvSpPr>
          <p:nvPr>
            <p:ph type="dt" sz="half" idx="10"/>
          </p:nvPr>
        </p:nvSpPr>
        <p:spPr/>
        <p:txBody>
          <a:bodyPr/>
          <a:lstStyle/>
          <a:p>
            <a:fld id="{B472E93B-EE56-C841-81F2-0947BE9C8726}" type="datetimeFigureOut">
              <a:rPr lang="en-US" smtClean="0"/>
              <a:t>3/20/23</a:t>
            </a:fld>
            <a:endParaRPr lang="en-US"/>
          </a:p>
        </p:txBody>
      </p:sp>
      <p:sp>
        <p:nvSpPr>
          <p:cNvPr id="6" name="Footer Placeholder 5">
            <a:extLst>
              <a:ext uri="{FF2B5EF4-FFF2-40B4-BE49-F238E27FC236}">
                <a16:creationId xmlns:a16="http://schemas.microsoft.com/office/drawing/2014/main" id="{4B32B506-6850-5847-9F90-D4C428DE1217}"/>
              </a:ext>
            </a:extLst>
          </p:cNvPr>
          <p:cNvSpPr>
            <a:spLocks noGrp="1"/>
          </p:cNvSpPr>
          <p:nvPr>
            <p:ph type="ftr" sz="quarter" idx="11"/>
          </p:nvPr>
        </p:nvSpPr>
        <p:spPr/>
        <p:txBody>
          <a:bodyPr/>
          <a:lstStyle/>
          <a:p>
            <a:r>
              <a:rPr lang="en-US" dirty="0"/>
              <a:t>© BEYOND THE BARRIERS ACADEMY. ALL RIGHTS RESERVED</a:t>
            </a:r>
          </a:p>
        </p:txBody>
      </p:sp>
      <p:sp>
        <p:nvSpPr>
          <p:cNvPr id="7" name="Slide Number Placeholder 6">
            <a:extLst>
              <a:ext uri="{FF2B5EF4-FFF2-40B4-BE49-F238E27FC236}">
                <a16:creationId xmlns:a16="http://schemas.microsoft.com/office/drawing/2014/main" id="{B60A8939-D822-5C46-8561-8F6A7417F527}"/>
              </a:ext>
            </a:extLst>
          </p:cNvPr>
          <p:cNvSpPr>
            <a:spLocks noGrp="1"/>
          </p:cNvSpPr>
          <p:nvPr>
            <p:ph type="sldNum" sz="quarter" idx="12"/>
          </p:nvPr>
        </p:nvSpPr>
        <p:spPr/>
        <p:txBody>
          <a:bodyPr/>
          <a:lstStyle/>
          <a:p>
            <a:fld id="{AAF525D5-437C-3643-929F-9E79EA98432A}" type="slidenum">
              <a:rPr lang="en-US" smtClean="0"/>
              <a:t>‹#›</a:t>
            </a:fld>
            <a:endParaRPr lang="en-US"/>
          </a:p>
        </p:txBody>
      </p:sp>
    </p:spTree>
    <p:extLst>
      <p:ext uri="{BB962C8B-B14F-4D97-AF65-F5344CB8AC3E}">
        <p14:creationId xmlns:p14="http://schemas.microsoft.com/office/powerpoint/2010/main" val="2498865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6714F-C4E8-D643-9E43-B948F6F216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FC1684-F143-B44E-8B90-144B16E397F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F9441-ED50-4B46-B790-4AC8D15D7A2B}"/>
              </a:ext>
            </a:extLst>
          </p:cNvPr>
          <p:cNvSpPr>
            <a:spLocks noGrp="1"/>
          </p:cNvSpPr>
          <p:nvPr>
            <p:ph type="dt" sz="half" idx="10"/>
          </p:nvPr>
        </p:nvSpPr>
        <p:spPr/>
        <p:txBody>
          <a:bodyPr/>
          <a:lstStyle/>
          <a:p>
            <a:fld id="{B472E93B-EE56-C841-81F2-0947BE9C8726}" type="datetimeFigureOut">
              <a:rPr lang="en-US" smtClean="0"/>
              <a:t>3/20/23</a:t>
            </a:fld>
            <a:endParaRPr lang="en-US"/>
          </a:p>
        </p:txBody>
      </p:sp>
      <p:sp>
        <p:nvSpPr>
          <p:cNvPr id="5" name="Footer Placeholder 4">
            <a:extLst>
              <a:ext uri="{FF2B5EF4-FFF2-40B4-BE49-F238E27FC236}">
                <a16:creationId xmlns:a16="http://schemas.microsoft.com/office/drawing/2014/main" id="{5E72D239-7F57-ED42-BBE2-E20521A8F9A0}"/>
              </a:ext>
            </a:extLst>
          </p:cNvPr>
          <p:cNvSpPr>
            <a:spLocks noGrp="1"/>
          </p:cNvSpPr>
          <p:nvPr>
            <p:ph type="ftr" sz="quarter" idx="11"/>
          </p:nvPr>
        </p:nvSpPr>
        <p:spPr/>
        <p:txBody>
          <a:bodyPr/>
          <a:lstStyle/>
          <a:p>
            <a:r>
              <a:rPr lang="en-US" dirty="0"/>
              <a:t>© BEYOND THE BARRIERS ACADEMY. ALL RIGHTS RESERVED</a:t>
            </a:r>
          </a:p>
        </p:txBody>
      </p:sp>
      <p:sp>
        <p:nvSpPr>
          <p:cNvPr id="6" name="Slide Number Placeholder 5">
            <a:extLst>
              <a:ext uri="{FF2B5EF4-FFF2-40B4-BE49-F238E27FC236}">
                <a16:creationId xmlns:a16="http://schemas.microsoft.com/office/drawing/2014/main" id="{DEC5CE35-824E-0E4A-AD39-407ED97A3D7B}"/>
              </a:ext>
            </a:extLst>
          </p:cNvPr>
          <p:cNvSpPr>
            <a:spLocks noGrp="1"/>
          </p:cNvSpPr>
          <p:nvPr>
            <p:ph type="sldNum" sz="quarter" idx="12"/>
          </p:nvPr>
        </p:nvSpPr>
        <p:spPr/>
        <p:txBody>
          <a:bodyPr/>
          <a:lstStyle/>
          <a:p>
            <a:fld id="{AAF525D5-437C-3643-929F-9E79EA98432A}" type="slidenum">
              <a:rPr lang="en-US" smtClean="0"/>
              <a:t>‹#›</a:t>
            </a:fld>
            <a:endParaRPr lang="en-US"/>
          </a:p>
        </p:txBody>
      </p:sp>
    </p:spTree>
    <p:extLst>
      <p:ext uri="{BB962C8B-B14F-4D97-AF65-F5344CB8AC3E}">
        <p14:creationId xmlns:p14="http://schemas.microsoft.com/office/powerpoint/2010/main" val="3406128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DB6889-9979-3B47-8EDB-A7E4C62B3F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99C5F1-E3E4-DF48-A123-E00C7FEA200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7D07C3-5844-B14F-AD7A-3A20275EE647}"/>
              </a:ext>
            </a:extLst>
          </p:cNvPr>
          <p:cNvSpPr>
            <a:spLocks noGrp="1"/>
          </p:cNvSpPr>
          <p:nvPr>
            <p:ph type="dt" sz="half" idx="10"/>
          </p:nvPr>
        </p:nvSpPr>
        <p:spPr/>
        <p:txBody>
          <a:bodyPr/>
          <a:lstStyle/>
          <a:p>
            <a:fld id="{B472E93B-EE56-C841-81F2-0947BE9C8726}" type="datetimeFigureOut">
              <a:rPr lang="en-US" smtClean="0"/>
              <a:t>3/20/23</a:t>
            </a:fld>
            <a:endParaRPr lang="en-US"/>
          </a:p>
        </p:txBody>
      </p:sp>
      <p:sp>
        <p:nvSpPr>
          <p:cNvPr id="5" name="Footer Placeholder 4">
            <a:extLst>
              <a:ext uri="{FF2B5EF4-FFF2-40B4-BE49-F238E27FC236}">
                <a16:creationId xmlns:a16="http://schemas.microsoft.com/office/drawing/2014/main" id="{E7D4BE70-5DC5-8B47-95B8-42750F915624}"/>
              </a:ext>
            </a:extLst>
          </p:cNvPr>
          <p:cNvSpPr>
            <a:spLocks noGrp="1"/>
          </p:cNvSpPr>
          <p:nvPr>
            <p:ph type="ftr" sz="quarter" idx="11"/>
          </p:nvPr>
        </p:nvSpPr>
        <p:spPr/>
        <p:txBody>
          <a:bodyPr/>
          <a:lstStyle/>
          <a:p>
            <a:r>
              <a:rPr lang="en-US" dirty="0"/>
              <a:t>© BEYOND THE BARRIERS ACADEMY. ALL RIGHTS RESERVED</a:t>
            </a:r>
          </a:p>
        </p:txBody>
      </p:sp>
      <p:sp>
        <p:nvSpPr>
          <p:cNvPr id="6" name="Slide Number Placeholder 5">
            <a:extLst>
              <a:ext uri="{FF2B5EF4-FFF2-40B4-BE49-F238E27FC236}">
                <a16:creationId xmlns:a16="http://schemas.microsoft.com/office/drawing/2014/main" id="{708534F0-7DB2-FE47-8353-0E2CEB9E7631}"/>
              </a:ext>
            </a:extLst>
          </p:cNvPr>
          <p:cNvSpPr>
            <a:spLocks noGrp="1"/>
          </p:cNvSpPr>
          <p:nvPr>
            <p:ph type="sldNum" sz="quarter" idx="12"/>
          </p:nvPr>
        </p:nvSpPr>
        <p:spPr/>
        <p:txBody>
          <a:bodyPr/>
          <a:lstStyle/>
          <a:p>
            <a:fld id="{AAF525D5-437C-3643-929F-9E79EA98432A}" type="slidenum">
              <a:rPr lang="en-US" smtClean="0"/>
              <a:t>‹#›</a:t>
            </a:fld>
            <a:endParaRPr lang="en-US"/>
          </a:p>
        </p:txBody>
      </p:sp>
    </p:spTree>
    <p:extLst>
      <p:ext uri="{BB962C8B-B14F-4D97-AF65-F5344CB8AC3E}">
        <p14:creationId xmlns:p14="http://schemas.microsoft.com/office/powerpoint/2010/main" val="3466859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327E3-D47E-404A-91C7-AD5F2CBEE6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AC906A-4E2A-9D4D-A9E9-EBB8B2E66D07}"/>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75DBB3D8-3C4E-DA42-90C5-B29BB3DC7030}"/>
              </a:ext>
            </a:extLst>
          </p:cNvPr>
          <p:cNvSpPr>
            <a:spLocks noGrp="1"/>
          </p:cNvSpPr>
          <p:nvPr>
            <p:ph type="ftr" sz="quarter" idx="11"/>
          </p:nvPr>
        </p:nvSpPr>
        <p:spPr/>
        <p:txBody>
          <a:bodyPr/>
          <a:lstStyle/>
          <a:p>
            <a:r>
              <a:rPr lang="en-US" dirty="0"/>
              <a:t>© BEYOND THE BARRIERS ACADEMY. ALL RIGHTS RESERVED.</a:t>
            </a:r>
          </a:p>
        </p:txBody>
      </p:sp>
      <p:sp>
        <p:nvSpPr>
          <p:cNvPr id="6" name="Slide Number Placeholder 5">
            <a:extLst>
              <a:ext uri="{FF2B5EF4-FFF2-40B4-BE49-F238E27FC236}">
                <a16:creationId xmlns:a16="http://schemas.microsoft.com/office/drawing/2014/main" id="{F8E10B87-4EA7-6742-9AA1-8BE6E4028317}"/>
              </a:ext>
            </a:extLst>
          </p:cNvPr>
          <p:cNvSpPr>
            <a:spLocks noGrp="1"/>
          </p:cNvSpPr>
          <p:nvPr>
            <p:ph type="sldNum" sz="quarter" idx="12"/>
          </p:nvPr>
        </p:nvSpPr>
        <p:spPr/>
        <p:txBody>
          <a:bodyPr/>
          <a:lstStyle/>
          <a:p>
            <a:fld id="{F3116779-6288-D548-AD08-2729096E2EB4}" type="slidenum">
              <a:rPr lang="en-US" smtClean="0"/>
              <a:t>‹#›</a:t>
            </a:fld>
            <a:endParaRPr lang="en-US"/>
          </a:p>
        </p:txBody>
      </p:sp>
    </p:spTree>
    <p:extLst>
      <p:ext uri="{BB962C8B-B14F-4D97-AF65-F5344CB8AC3E}">
        <p14:creationId xmlns:p14="http://schemas.microsoft.com/office/powerpoint/2010/main" val="1441639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888B-53ED-8345-8CD2-9A82ED54B9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AA692-B3DF-D54F-B014-0F0FDB4EA4E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B253AE-6FE5-4540-851F-E1F8C1A91B2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FC180CF-4044-9741-A237-F632ADF40015}"/>
              </a:ext>
            </a:extLst>
          </p:cNvPr>
          <p:cNvSpPr>
            <a:spLocks noGrp="1"/>
          </p:cNvSpPr>
          <p:nvPr>
            <p:ph type="ftr" sz="quarter" idx="11"/>
          </p:nvPr>
        </p:nvSpPr>
        <p:spPr/>
        <p:txBody>
          <a:bodyPr/>
          <a:lstStyle/>
          <a:p>
            <a:r>
              <a:rPr lang="en-US"/>
              <a:t>© BEYOND THE BARRIERS ACADEMY. ALL RIGHTS RESERVED.</a:t>
            </a:r>
          </a:p>
        </p:txBody>
      </p:sp>
      <p:sp>
        <p:nvSpPr>
          <p:cNvPr id="7" name="Slide Number Placeholder 6">
            <a:extLst>
              <a:ext uri="{FF2B5EF4-FFF2-40B4-BE49-F238E27FC236}">
                <a16:creationId xmlns:a16="http://schemas.microsoft.com/office/drawing/2014/main" id="{4A8A0AE6-0769-E84D-A4B6-2A0C0CF150CD}"/>
              </a:ext>
            </a:extLst>
          </p:cNvPr>
          <p:cNvSpPr>
            <a:spLocks noGrp="1"/>
          </p:cNvSpPr>
          <p:nvPr>
            <p:ph type="sldNum" sz="quarter" idx="12"/>
          </p:nvPr>
        </p:nvSpPr>
        <p:spPr/>
        <p:txBody>
          <a:bodyPr/>
          <a:lstStyle/>
          <a:p>
            <a:fld id="{F3116779-6288-D548-AD08-2729096E2EB4}" type="slidenum">
              <a:rPr lang="en-US" smtClean="0"/>
              <a:t>‹#›</a:t>
            </a:fld>
            <a:endParaRPr lang="en-US"/>
          </a:p>
        </p:txBody>
      </p:sp>
    </p:spTree>
    <p:extLst>
      <p:ext uri="{BB962C8B-B14F-4D97-AF65-F5344CB8AC3E}">
        <p14:creationId xmlns:p14="http://schemas.microsoft.com/office/powerpoint/2010/main" val="593831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99FA-11F6-E549-9FFF-EE1F3901C7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27AF60-5D12-9F40-85C6-5A118A87F9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C22ED7-9711-BB4F-84B1-8051C2AB7E1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E438F7-869A-DA48-976D-FE8BE066C9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9DF0E1-B79E-1447-838B-FD59867FB9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96A6485-AF9F-ED49-B579-757F86EF2E3F}"/>
              </a:ext>
            </a:extLst>
          </p:cNvPr>
          <p:cNvSpPr>
            <a:spLocks noGrp="1"/>
          </p:cNvSpPr>
          <p:nvPr>
            <p:ph type="ftr" sz="quarter" idx="11"/>
          </p:nvPr>
        </p:nvSpPr>
        <p:spPr/>
        <p:txBody>
          <a:bodyPr/>
          <a:lstStyle/>
          <a:p>
            <a:r>
              <a:rPr lang="en-US"/>
              <a:t>© BEYOND THE BARRIERS ACADEMY. ALL RIGHTS RESERVED.</a:t>
            </a:r>
          </a:p>
        </p:txBody>
      </p:sp>
      <p:sp>
        <p:nvSpPr>
          <p:cNvPr id="9" name="Slide Number Placeholder 8">
            <a:extLst>
              <a:ext uri="{FF2B5EF4-FFF2-40B4-BE49-F238E27FC236}">
                <a16:creationId xmlns:a16="http://schemas.microsoft.com/office/drawing/2014/main" id="{3754EA6B-402E-E54F-AEF3-C8119C03FEA3}"/>
              </a:ext>
            </a:extLst>
          </p:cNvPr>
          <p:cNvSpPr>
            <a:spLocks noGrp="1"/>
          </p:cNvSpPr>
          <p:nvPr>
            <p:ph type="sldNum" sz="quarter" idx="12"/>
          </p:nvPr>
        </p:nvSpPr>
        <p:spPr/>
        <p:txBody>
          <a:bodyPr/>
          <a:lstStyle/>
          <a:p>
            <a:fld id="{F3116779-6288-D548-AD08-2729096E2EB4}" type="slidenum">
              <a:rPr lang="en-US" smtClean="0"/>
              <a:t>‹#›</a:t>
            </a:fld>
            <a:endParaRPr lang="en-US"/>
          </a:p>
        </p:txBody>
      </p:sp>
    </p:spTree>
    <p:extLst>
      <p:ext uri="{BB962C8B-B14F-4D97-AF65-F5344CB8AC3E}">
        <p14:creationId xmlns:p14="http://schemas.microsoft.com/office/powerpoint/2010/main" val="1153629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AE62-7021-7E4F-8C48-66D599A3818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862AD52-C2C9-0F4D-89F6-324E8D6FDCB2}"/>
              </a:ext>
            </a:extLst>
          </p:cNvPr>
          <p:cNvSpPr>
            <a:spLocks noGrp="1"/>
          </p:cNvSpPr>
          <p:nvPr>
            <p:ph type="ftr" sz="quarter" idx="11"/>
          </p:nvPr>
        </p:nvSpPr>
        <p:spPr/>
        <p:txBody>
          <a:bodyPr/>
          <a:lstStyle/>
          <a:p>
            <a:r>
              <a:rPr lang="en-US"/>
              <a:t>© BEYOND THE BARRIERS ACADEMY. ALL RIGHTS RESERVED.</a:t>
            </a:r>
          </a:p>
        </p:txBody>
      </p:sp>
      <p:sp>
        <p:nvSpPr>
          <p:cNvPr id="5" name="Slide Number Placeholder 4">
            <a:extLst>
              <a:ext uri="{FF2B5EF4-FFF2-40B4-BE49-F238E27FC236}">
                <a16:creationId xmlns:a16="http://schemas.microsoft.com/office/drawing/2014/main" id="{54A2582B-1498-A741-AFD4-9D535812CEDA}"/>
              </a:ext>
            </a:extLst>
          </p:cNvPr>
          <p:cNvSpPr>
            <a:spLocks noGrp="1"/>
          </p:cNvSpPr>
          <p:nvPr>
            <p:ph type="sldNum" sz="quarter" idx="12"/>
          </p:nvPr>
        </p:nvSpPr>
        <p:spPr/>
        <p:txBody>
          <a:bodyPr/>
          <a:lstStyle/>
          <a:p>
            <a:fld id="{F3116779-6288-D548-AD08-2729096E2EB4}" type="slidenum">
              <a:rPr lang="en-US" smtClean="0"/>
              <a:t>‹#›</a:t>
            </a:fld>
            <a:endParaRPr lang="en-US"/>
          </a:p>
        </p:txBody>
      </p:sp>
    </p:spTree>
    <p:extLst>
      <p:ext uri="{BB962C8B-B14F-4D97-AF65-F5344CB8AC3E}">
        <p14:creationId xmlns:p14="http://schemas.microsoft.com/office/powerpoint/2010/main" val="2824885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55B423C-B2F8-314B-AAE7-21F996A30E46}"/>
              </a:ext>
            </a:extLst>
          </p:cNvPr>
          <p:cNvSpPr>
            <a:spLocks noGrp="1"/>
          </p:cNvSpPr>
          <p:nvPr>
            <p:ph type="ftr" sz="quarter" idx="11"/>
          </p:nvPr>
        </p:nvSpPr>
        <p:spPr/>
        <p:txBody>
          <a:bodyPr/>
          <a:lstStyle/>
          <a:p>
            <a:r>
              <a:rPr lang="en-US"/>
              <a:t>© BEYOND THE BARRIERS ACADEMY. ALL RIGHTS RESERVED.</a:t>
            </a:r>
          </a:p>
        </p:txBody>
      </p:sp>
      <p:sp>
        <p:nvSpPr>
          <p:cNvPr id="4" name="Slide Number Placeholder 3">
            <a:extLst>
              <a:ext uri="{FF2B5EF4-FFF2-40B4-BE49-F238E27FC236}">
                <a16:creationId xmlns:a16="http://schemas.microsoft.com/office/drawing/2014/main" id="{C3781714-57EC-C84D-8261-9EE83D6ABBD4}"/>
              </a:ext>
            </a:extLst>
          </p:cNvPr>
          <p:cNvSpPr>
            <a:spLocks noGrp="1"/>
          </p:cNvSpPr>
          <p:nvPr>
            <p:ph type="sldNum" sz="quarter" idx="12"/>
          </p:nvPr>
        </p:nvSpPr>
        <p:spPr/>
        <p:txBody>
          <a:bodyPr/>
          <a:lstStyle/>
          <a:p>
            <a:fld id="{F3116779-6288-D548-AD08-2729096E2EB4}" type="slidenum">
              <a:rPr lang="en-US" smtClean="0"/>
              <a:t>‹#›</a:t>
            </a:fld>
            <a:endParaRPr lang="en-US"/>
          </a:p>
        </p:txBody>
      </p:sp>
    </p:spTree>
    <p:extLst>
      <p:ext uri="{BB962C8B-B14F-4D97-AF65-F5344CB8AC3E}">
        <p14:creationId xmlns:p14="http://schemas.microsoft.com/office/powerpoint/2010/main" val="254224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3FBEA-7D58-714C-AC9E-773374DDCA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83A1BD-28D7-C842-B572-5A12437D20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19FDB0-BA6D-AE41-8526-7812961B2C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22B3B0DE-0659-7D4B-BE97-659BD3D2BFF4}"/>
              </a:ext>
            </a:extLst>
          </p:cNvPr>
          <p:cNvSpPr>
            <a:spLocks noGrp="1"/>
          </p:cNvSpPr>
          <p:nvPr>
            <p:ph type="ftr" sz="quarter" idx="11"/>
          </p:nvPr>
        </p:nvSpPr>
        <p:spPr/>
        <p:txBody>
          <a:bodyPr/>
          <a:lstStyle/>
          <a:p>
            <a:r>
              <a:rPr lang="en-US"/>
              <a:t>© BEYOND THE BARRIERS ACADEMY. ALL RIGHTS RESERVED.</a:t>
            </a:r>
          </a:p>
        </p:txBody>
      </p:sp>
      <p:sp>
        <p:nvSpPr>
          <p:cNvPr id="7" name="Slide Number Placeholder 6">
            <a:extLst>
              <a:ext uri="{FF2B5EF4-FFF2-40B4-BE49-F238E27FC236}">
                <a16:creationId xmlns:a16="http://schemas.microsoft.com/office/drawing/2014/main" id="{FF05007E-EE07-D84F-8C54-5B3A3A616F7C}"/>
              </a:ext>
            </a:extLst>
          </p:cNvPr>
          <p:cNvSpPr>
            <a:spLocks noGrp="1"/>
          </p:cNvSpPr>
          <p:nvPr>
            <p:ph type="sldNum" sz="quarter" idx="12"/>
          </p:nvPr>
        </p:nvSpPr>
        <p:spPr/>
        <p:txBody>
          <a:bodyPr/>
          <a:lstStyle/>
          <a:p>
            <a:fld id="{F3116779-6288-D548-AD08-2729096E2EB4}" type="slidenum">
              <a:rPr lang="en-US" smtClean="0"/>
              <a:t>‹#›</a:t>
            </a:fld>
            <a:endParaRPr lang="en-US"/>
          </a:p>
        </p:txBody>
      </p:sp>
    </p:spTree>
    <p:extLst>
      <p:ext uri="{BB962C8B-B14F-4D97-AF65-F5344CB8AC3E}">
        <p14:creationId xmlns:p14="http://schemas.microsoft.com/office/powerpoint/2010/main" val="26341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25023-57D4-4A45-9889-2005D7E43E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74804D-7E5F-254A-92E4-9507291711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4713981-71F8-0243-A82B-78754318E1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BD2D25D2-C068-734B-A91B-B3A8B92228B9}"/>
              </a:ext>
            </a:extLst>
          </p:cNvPr>
          <p:cNvSpPr>
            <a:spLocks noGrp="1"/>
          </p:cNvSpPr>
          <p:nvPr>
            <p:ph type="ftr" sz="quarter" idx="11"/>
          </p:nvPr>
        </p:nvSpPr>
        <p:spPr/>
        <p:txBody>
          <a:bodyPr/>
          <a:lstStyle/>
          <a:p>
            <a:r>
              <a:rPr lang="en-US"/>
              <a:t>© BEYOND THE BARRIERS ACADEMY. ALL RIGHTS RESERVED.</a:t>
            </a:r>
          </a:p>
        </p:txBody>
      </p:sp>
      <p:sp>
        <p:nvSpPr>
          <p:cNvPr id="7" name="Slide Number Placeholder 6">
            <a:extLst>
              <a:ext uri="{FF2B5EF4-FFF2-40B4-BE49-F238E27FC236}">
                <a16:creationId xmlns:a16="http://schemas.microsoft.com/office/drawing/2014/main" id="{FDA43D30-24FE-084B-A8D1-95E4337585DE}"/>
              </a:ext>
            </a:extLst>
          </p:cNvPr>
          <p:cNvSpPr>
            <a:spLocks noGrp="1"/>
          </p:cNvSpPr>
          <p:nvPr>
            <p:ph type="sldNum" sz="quarter" idx="12"/>
          </p:nvPr>
        </p:nvSpPr>
        <p:spPr/>
        <p:txBody>
          <a:bodyPr/>
          <a:lstStyle/>
          <a:p>
            <a:fld id="{F3116779-6288-D548-AD08-2729096E2EB4}" type="slidenum">
              <a:rPr lang="en-US" smtClean="0"/>
              <a:t>‹#›</a:t>
            </a:fld>
            <a:endParaRPr lang="en-US"/>
          </a:p>
        </p:txBody>
      </p:sp>
    </p:spTree>
    <p:extLst>
      <p:ext uri="{BB962C8B-B14F-4D97-AF65-F5344CB8AC3E}">
        <p14:creationId xmlns:p14="http://schemas.microsoft.com/office/powerpoint/2010/main" val="1259474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53798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FE3E73-C432-504F-9AE8-927E7FF69FE4}"/>
              </a:ext>
            </a:extLst>
          </p:cNvPr>
          <p:cNvSpPr>
            <a:spLocks noGrp="1"/>
          </p:cNvSpPr>
          <p:nvPr>
            <p:ph type="title"/>
          </p:nvPr>
        </p:nvSpPr>
        <p:spPr>
          <a:xfrm>
            <a:off x="363071" y="365125"/>
            <a:ext cx="10990729"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86D822A-B4EF-3B40-BF82-EDE1387713A9}"/>
              </a:ext>
            </a:extLst>
          </p:cNvPr>
          <p:cNvSpPr>
            <a:spLocks noGrp="1"/>
          </p:cNvSpPr>
          <p:nvPr>
            <p:ph type="body" idx="1"/>
          </p:nvPr>
        </p:nvSpPr>
        <p:spPr>
          <a:xfrm>
            <a:off x="1613647" y="2296272"/>
            <a:ext cx="9619129" cy="355319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F865982F-A835-F945-9AE2-3DF8D4F33187}"/>
              </a:ext>
            </a:extLst>
          </p:cNvPr>
          <p:cNvSpPr>
            <a:spLocks noGrp="1"/>
          </p:cNvSpPr>
          <p:nvPr>
            <p:ph type="ftr" sz="quarter" idx="3"/>
          </p:nvPr>
        </p:nvSpPr>
        <p:spPr>
          <a:xfrm>
            <a:off x="4038600" y="6272492"/>
            <a:ext cx="4114800" cy="365125"/>
          </a:xfrm>
          <a:prstGeom prst="rect">
            <a:avLst/>
          </a:prstGeom>
        </p:spPr>
        <p:txBody>
          <a:bodyPr vert="horz" lIns="91440" tIns="45720" rIns="91440" bIns="45720" rtlCol="0" anchor="ctr"/>
          <a:lstStyle>
            <a:lvl1pPr algn="ctr">
              <a:defRPr sz="800" b="1">
                <a:solidFill>
                  <a:schemeClr val="bg1"/>
                </a:solidFill>
              </a:defRPr>
            </a:lvl1pPr>
          </a:lstStyle>
          <a:p>
            <a:r>
              <a:rPr lang="en-US" dirty="0"/>
              <a:t>© BEYOND THE BARRIERS ACADEMY. ALL RIGHTS RESERVED.</a:t>
            </a:r>
          </a:p>
        </p:txBody>
      </p:sp>
      <p:sp>
        <p:nvSpPr>
          <p:cNvPr id="6" name="Slide Number Placeholder 5">
            <a:extLst>
              <a:ext uri="{FF2B5EF4-FFF2-40B4-BE49-F238E27FC236}">
                <a16:creationId xmlns:a16="http://schemas.microsoft.com/office/drawing/2014/main" id="{F42441B4-FA0F-E145-A242-4B7DCF150870}"/>
              </a:ext>
            </a:extLst>
          </p:cNvPr>
          <p:cNvSpPr>
            <a:spLocks noGrp="1"/>
          </p:cNvSpPr>
          <p:nvPr>
            <p:ph type="sldNum" sz="quarter" idx="4"/>
          </p:nvPr>
        </p:nvSpPr>
        <p:spPr>
          <a:xfrm>
            <a:off x="8610600" y="62724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16779-6288-D548-AD08-2729096E2EB4}" type="slidenum">
              <a:rPr lang="en-US" smtClean="0"/>
              <a:t>‹#›</a:t>
            </a:fld>
            <a:endParaRPr lang="en-US"/>
          </a:p>
        </p:txBody>
      </p:sp>
      <p:sp>
        <p:nvSpPr>
          <p:cNvPr id="4" name="Rectangle 3">
            <a:extLst>
              <a:ext uri="{FF2B5EF4-FFF2-40B4-BE49-F238E27FC236}">
                <a16:creationId xmlns:a16="http://schemas.microsoft.com/office/drawing/2014/main" id="{FC723B58-7BEA-274A-AE3C-024D9367FBD5}"/>
              </a:ext>
            </a:extLst>
          </p:cNvPr>
          <p:cNvSpPr/>
          <p:nvPr userDrawn="1"/>
        </p:nvSpPr>
        <p:spPr>
          <a:xfrm>
            <a:off x="200024" y="214313"/>
            <a:ext cx="11801475" cy="652332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932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74" r:id="rId13"/>
  </p:sldLayoutIdLst>
  <p:hf hdr="0" dt="0"/>
  <p:txStyles>
    <p:titleStyle>
      <a:lvl1pPr algn="l" defTabSz="914400" rtl="0" eaLnBrk="1" latinLnBrk="0" hangingPunct="1">
        <a:lnSpc>
          <a:spcPct val="90000"/>
        </a:lnSpc>
        <a:spcBef>
          <a:spcPct val="0"/>
        </a:spcBef>
        <a:buNone/>
        <a:defRPr sz="70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53798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22D214-CAD1-2841-BBA4-C0FA58DF9C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6288216-A40B-EE46-9FE2-B76EA013E1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BD946CB-D72C-F643-9704-7A5B9BED6B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2E93B-EE56-C841-81F2-0947BE9C8726}" type="datetimeFigureOut">
              <a:rPr lang="en-US" smtClean="0"/>
              <a:t>3/20/23</a:t>
            </a:fld>
            <a:endParaRPr lang="en-US"/>
          </a:p>
        </p:txBody>
      </p:sp>
      <p:sp>
        <p:nvSpPr>
          <p:cNvPr id="5" name="Footer Placeholder 4">
            <a:extLst>
              <a:ext uri="{FF2B5EF4-FFF2-40B4-BE49-F238E27FC236}">
                <a16:creationId xmlns:a16="http://schemas.microsoft.com/office/drawing/2014/main" id="{F505C55F-FD84-EF46-8F8B-CBA04977662C}"/>
              </a:ext>
            </a:extLst>
          </p:cNvPr>
          <p:cNvSpPr>
            <a:spLocks noGrp="1"/>
          </p:cNvSpPr>
          <p:nvPr>
            <p:ph type="ftr" sz="quarter" idx="3"/>
          </p:nvPr>
        </p:nvSpPr>
        <p:spPr>
          <a:xfrm>
            <a:off x="3581400" y="6356350"/>
            <a:ext cx="50292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a:p>
            <a:r>
              <a:rPr lang="en-US" dirty="0"/>
              <a:t>© BEYOND THE BARRIERS ACADEMY. ALL RIGHTS RESERVED.</a:t>
            </a:r>
          </a:p>
          <a:p>
            <a:endParaRPr lang="en-US" dirty="0"/>
          </a:p>
        </p:txBody>
      </p:sp>
      <p:sp>
        <p:nvSpPr>
          <p:cNvPr id="6" name="Slide Number Placeholder 5">
            <a:extLst>
              <a:ext uri="{FF2B5EF4-FFF2-40B4-BE49-F238E27FC236}">
                <a16:creationId xmlns:a16="http://schemas.microsoft.com/office/drawing/2014/main" id="{3F0E6506-8F1F-DC4A-B191-B4AB51D0BE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525D5-437C-3643-929F-9E79EA98432A}" type="slidenum">
              <a:rPr lang="en-US" smtClean="0"/>
              <a:t>‹#›</a:t>
            </a:fld>
            <a:endParaRPr lang="en-US"/>
          </a:p>
        </p:txBody>
      </p:sp>
      <p:pic>
        <p:nvPicPr>
          <p:cNvPr id="8" name="Picture 7">
            <a:extLst>
              <a:ext uri="{FF2B5EF4-FFF2-40B4-BE49-F238E27FC236}">
                <a16:creationId xmlns:a16="http://schemas.microsoft.com/office/drawing/2014/main" id="{630CFF4B-D91D-E54F-A2D8-9C4D81E31A66}"/>
              </a:ext>
            </a:extLst>
          </p:cNvPr>
          <p:cNvPicPr>
            <a:picLocks noChangeAspect="1"/>
          </p:cNvPicPr>
          <p:nvPr userDrawn="1"/>
        </p:nvPicPr>
        <p:blipFill>
          <a:blip r:embed="rId13"/>
          <a:stretch>
            <a:fillRect/>
          </a:stretch>
        </p:blipFill>
        <p:spPr>
          <a:xfrm>
            <a:off x="3769658" y="6377547"/>
            <a:ext cx="322729" cy="322729"/>
          </a:xfrm>
          <a:prstGeom prst="rect">
            <a:avLst/>
          </a:prstGeom>
        </p:spPr>
      </p:pic>
      <p:sp>
        <p:nvSpPr>
          <p:cNvPr id="9" name="Footer Placeholder 3">
            <a:extLst>
              <a:ext uri="{FF2B5EF4-FFF2-40B4-BE49-F238E27FC236}">
                <a16:creationId xmlns:a16="http://schemas.microsoft.com/office/drawing/2014/main" id="{A41F90E7-EEA5-8A44-A1AC-07459BD0EAB9}"/>
              </a:ext>
            </a:extLst>
          </p:cNvPr>
          <p:cNvSpPr txBox="1">
            <a:spLocks/>
          </p:cNvSpPr>
          <p:nvPr userDrawn="1"/>
        </p:nvSpPr>
        <p:spPr>
          <a:xfrm>
            <a:off x="1676619" y="12712701"/>
            <a:ext cx="21033937" cy="27304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BEYOND THE BARRIERS ACADEMY. ALL RIGHTS RESERVED.</a:t>
            </a:r>
            <a:endParaRPr lang="en-US" dirty="0"/>
          </a:p>
        </p:txBody>
      </p:sp>
      <p:sp>
        <p:nvSpPr>
          <p:cNvPr id="10" name="Rectangle 9">
            <a:extLst>
              <a:ext uri="{FF2B5EF4-FFF2-40B4-BE49-F238E27FC236}">
                <a16:creationId xmlns:a16="http://schemas.microsoft.com/office/drawing/2014/main" id="{91FB35B4-E57A-3040-8635-F6D91F1BC995}"/>
              </a:ext>
            </a:extLst>
          </p:cNvPr>
          <p:cNvSpPr/>
          <p:nvPr userDrawn="1"/>
        </p:nvSpPr>
        <p:spPr>
          <a:xfrm>
            <a:off x="430307" y="365126"/>
            <a:ext cx="11362764" cy="5811838"/>
          </a:xfrm>
          <a:prstGeom prst="rect">
            <a:avLst/>
          </a:prstGeom>
          <a:noFill/>
          <a:ln w="76200">
            <a:solidFill>
              <a:srgbClr val="4A6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38761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hyperlink" Target="mailto:belinda@belinda-riley.com"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blog.scielo.org/blog/2019/05/10/mapeando-o-impacto-dos-objetivos-de-desenvolvimento-sustentavel-da-onu-na-pesquisa-global/" TargetMode="External"/><Relationship Id="rId13" Type="http://schemas.openxmlformats.org/officeDocument/2006/relationships/image" Target="../media/image10.png"/><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hyperlink" Target="https://www.bauer-power.net/2019/04/how-to-deleted-online-social-media.html" TargetMode="External"/><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3.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57744-4016-B148-B2DD-E45ADD776A3B}"/>
              </a:ext>
            </a:extLst>
          </p:cNvPr>
          <p:cNvSpPr>
            <a:spLocks noGrp="1"/>
          </p:cNvSpPr>
          <p:nvPr>
            <p:ph type="ctrTitle"/>
          </p:nvPr>
        </p:nvSpPr>
        <p:spPr>
          <a:xfrm>
            <a:off x="381000" y="1035757"/>
            <a:ext cx="8390238" cy="1759169"/>
          </a:xfrm>
        </p:spPr>
        <p:txBody>
          <a:bodyPr/>
          <a:lstStyle/>
          <a:p>
            <a:pPr algn="ctr"/>
            <a:br>
              <a:rPr lang="en-GB" sz="4400" dirty="0"/>
            </a:br>
            <a:br>
              <a:rPr lang="en-GB" sz="4400" dirty="0"/>
            </a:br>
            <a:br>
              <a:rPr lang="en-GB" sz="4400" dirty="0"/>
            </a:br>
            <a:br>
              <a:rPr lang="en-GB" sz="4400" dirty="0"/>
            </a:br>
            <a:br>
              <a:rPr lang="en-GB" sz="4400" dirty="0"/>
            </a:br>
            <a:r>
              <a:rPr lang="en-GB" sz="4400" b="1" dirty="0"/>
              <a:t>Maintaining Momentum on the DE&amp;I Journey</a:t>
            </a:r>
            <a:br>
              <a:rPr lang="en-GB" sz="4400" b="1" dirty="0"/>
            </a:br>
            <a:r>
              <a:rPr lang="en-GB" sz="3600" b="1" dirty="0"/>
              <a:t>during periods of disruption and uncertainty</a:t>
            </a:r>
            <a:br>
              <a:rPr lang="en-GB" sz="3600" dirty="0"/>
            </a:br>
            <a:br>
              <a:rPr lang="en-GB" sz="4400" dirty="0"/>
            </a:br>
            <a:r>
              <a:rPr lang="en-GB" sz="2800" dirty="0"/>
              <a:t>Level 20 HR and DEI Professionals</a:t>
            </a:r>
            <a:br>
              <a:rPr lang="en-GB" sz="2800" dirty="0"/>
            </a:br>
            <a:r>
              <a:rPr lang="en-GB" sz="2800" dirty="0"/>
              <a:t> Breakfast </a:t>
            </a:r>
            <a:br>
              <a:rPr lang="en-GB" sz="2800" dirty="0"/>
            </a:br>
            <a:r>
              <a:rPr lang="en-GB" sz="2800" dirty="0"/>
              <a:t>Hosted by Blackstone</a:t>
            </a:r>
            <a:br>
              <a:rPr lang="en-GB" sz="2800" dirty="0"/>
            </a:br>
            <a:r>
              <a:rPr lang="en-GB" sz="2800" dirty="0"/>
              <a:t>21</a:t>
            </a:r>
            <a:r>
              <a:rPr lang="en-GB" sz="2800" baseline="30000" dirty="0"/>
              <a:t>st</a:t>
            </a:r>
            <a:r>
              <a:rPr lang="en-GB" sz="2800" dirty="0"/>
              <a:t> March 2023</a:t>
            </a:r>
            <a:br>
              <a:rPr lang="en-GB" sz="2800" dirty="0"/>
            </a:br>
            <a:endParaRPr lang="en-US" sz="2800" b="1" dirty="0">
              <a:latin typeface="+mn-lt"/>
              <a:cs typeface="Gautami" panose="020B0502040204020203" pitchFamily="34" charset="0"/>
            </a:endParaRPr>
          </a:p>
        </p:txBody>
      </p:sp>
      <p:sp>
        <p:nvSpPr>
          <p:cNvPr id="9" name="Footer Placeholder 3">
            <a:extLst>
              <a:ext uri="{FF2B5EF4-FFF2-40B4-BE49-F238E27FC236}">
                <a16:creationId xmlns:a16="http://schemas.microsoft.com/office/drawing/2014/main" id="{F3406BF2-D222-884E-ACBD-20134FEC3A29}"/>
              </a:ext>
            </a:extLst>
          </p:cNvPr>
          <p:cNvSpPr>
            <a:spLocks noGrp="1"/>
          </p:cNvSpPr>
          <p:nvPr>
            <p:ph type="ftr" sz="quarter" idx="11"/>
          </p:nvPr>
        </p:nvSpPr>
        <p:spPr>
          <a:xfrm>
            <a:off x="7924800" y="6272491"/>
            <a:ext cx="4114800" cy="365125"/>
          </a:xfrm>
        </p:spPr>
        <p:txBody>
          <a:bodyPr/>
          <a:lstStyle/>
          <a:p>
            <a:r>
              <a:rPr lang="en-US" dirty="0"/>
              <a:t>© BEYOND THE BARRIERS ACADEMY. ALL RIGHTS RESERVED.</a:t>
            </a:r>
          </a:p>
        </p:txBody>
      </p:sp>
      <p:sp>
        <p:nvSpPr>
          <p:cNvPr id="10" name="Slide Number Placeholder 9">
            <a:extLst>
              <a:ext uri="{FF2B5EF4-FFF2-40B4-BE49-F238E27FC236}">
                <a16:creationId xmlns:a16="http://schemas.microsoft.com/office/drawing/2014/main" id="{24E10FC9-21AC-9842-913E-23AA88921532}"/>
              </a:ext>
            </a:extLst>
          </p:cNvPr>
          <p:cNvSpPr>
            <a:spLocks noGrp="1"/>
          </p:cNvSpPr>
          <p:nvPr>
            <p:ph type="sldNum" sz="quarter" idx="12"/>
          </p:nvPr>
        </p:nvSpPr>
        <p:spPr/>
        <p:txBody>
          <a:bodyPr/>
          <a:lstStyle/>
          <a:p>
            <a:fld id="{F3116779-6288-D548-AD08-2729096E2EB4}" type="slidenum">
              <a:rPr lang="en-US" smtClean="0"/>
              <a:t>1</a:t>
            </a:fld>
            <a:endParaRPr lang="en-US"/>
          </a:p>
        </p:txBody>
      </p:sp>
      <p:pic>
        <p:nvPicPr>
          <p:cNvPr id="11" name="Picture 10">
            <a:extLst>
              <a:ext uri="{FF2B5EF4-FFF2-40B4-BE49-F238E27FC236}">
                <a16:creationId xmlns:a16="http://schemas.microsoft.com/office/drawing/2014/main" id="{58A658F8-C2A5-1045-982F-F3DCA08A929A}"/>
              </a:ext>
            </a:extLst>
          </p:cNvPr>
          <p:cNvPicPr>
            <a:picLocks noChangeAspect="1"/>
          </p:cNvPicPr>
          <p:nvPr/>
        </p:nvPicPr>
        <p:blipFill>
          <a:blip r:embed="rId3"/>
          <a:stretch>
            <a:fillRect/>
          </a:stretch>
        </p:blipFill>
        <p:spPr>
          <a:xfrm>
            <a:off x="381000" y="5403597"/>
            <a:ext cx="1220126" cy="1177244"/>
          </a:xfrm>
          <a:prstGeom prst="rect">
            <a:avLst/>
          </a:prstGeom>
        </p:spPr>
      </p:pic>
      <p:pic>
        <p:nvPicPr>
          <p:cNvPr id="4" name="Picture Placeholder 12" descr="A picture containing text, clipart&#10;&#10;Description automatically generated">
            <a:extLst>
              <a:ext uri="{FF2B5EF4-FFF2-40B4-BE49-F238E27FC236}">
                <a16:creationId xmlns:a16="http://schemas.microsoft.com/office/drawing/2014/main" id="{EF56DDAD-C6E6-A28D-E7FF-98D985ABDCD2}"/>
              </a:ext>
            </a:extLst>
          </p:cNvPr>
          <p:cNvPicPr>
            <a:picLocks noChangeAspect="1"/>
          </p:cNvPicPr>
          <p:nvPr/>
        </p:nvPicPr>
        <p:blipFill>
          <a:blip r:embed="rId4">
            <a:extLst>
              <a:ext uri="{28A0092B-C50C-407E-A947-70E740481C1C}">
                <a14:useLocalDpi xmlns:a14="http://schemas.microsoft.com/office/drawing/2010/main" val="0"/>
              </a:ext>
            </a:extLst>
          </a:blip>
          <a:srcRect l="18613" r="18613"/>
          <a:stretch>
            <a:fillRect/>
          </a:stretch>
        </p:blipFill>
        <p:spPr>
          <a:xfrm>
            <a:off x="8226050" y="1768641"/>
            <a:ext cx="3584950" cy="3320717"/>
          </a:xfrm>
          <a:prstGeom prst="ellipse">
            <a:avLst/>
          </a:prstGeom>
        </p:spPr>
      </p:pic>
    </p:spTree>
    <p:extLst>
      <p:ext uri="{BB962C8B-B14F-4D97-AF65-F5344CB8AC3E}">
        <p14:creationId xmlns:p14="http://schemas.microsoft.com/office/powerpoint/2010/main" val="1052821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DB3D-DC1F-5044-9B15-28D849362C47}"/>
              </a:ext>
            </a:extLst>
          </p:cNvPr>
          <p:cNvSpPr>
            <a:spLocks noGrp="1"/>
          </p:cNvSpPr>
          <p:nvPr>
            <p:ph type="ctrTitle"/>
          </p:nvPr>
        </p:nvSpPr>
        <p:spPr/>
        <p:txBody>
          <a:bodyPr>
            <a:normAutofit fontScale="90000"/>
          </a:bodyPr>
          <a:lstStyle/>
          <a:p>
            <a:r>
              <a:rPr lang="en-US" dirty="0">
                <a:latin typeface="+mn-lt"/>
              </a:rPr>
              <a:t>Stay With Me</a:t>
            </a:r>
          </a:p>
        </p:txBody>
      </p:sp>
      <p:sp>
        <p:nvSpPr>
          <p:cNvPr id="4" name="Footer Placeholder 3">
            <a:extLst>
              <a:ext uri="{FF2B5EF4-FFF2-40B4-BE49-F238E27FC236}">
                <a16:creationId xmlns:a16="http://schemas.microsoft.com/office/drawing/2014/main" id="{97A96378-93E4-4F4D-8303-8D6D9C9490B2}"/>
              </a:ext>
            </a:extLst>
          </p:cNvPr>
          <p:cNvSpPr>
            <a:spLocks noGrp="1"/>
          </p:cNvSpPr>
          <p:nvPr>
            <p:ph type="ftr" sz="quarter" idx="11"/>
          </p:nvPr>
        </p:nvSpPr>
        <p:spPr>
          <a:xfrm>
            <a:off x="7780606" y="6224011"/>
            <a:ext cx="4114800" cy="365125"/>
          </a:xfrm>
        </p:spPr>
        <p:txBody>
          <a:bodyPr/>
          <a:lstStyle/>
          <a:p>
            <a:r>
              <a:rPr lang="en-US" dirty="0"/>
              <a:t>© BEYOND THE BARRIERS ACADEMY. ALL RIGHTS RESERVED.</a:t>
            </a:r>
          </a:p>
        </p:txBody>
      </p:sp>
      <p:pic>
        <p:nvPicPr>
          <p:cNvPr id="5" name="Picture 4">
            <a:extLst>
              <a:ext uri="{FF2B5EF4-FFF2-40B4-BE49-F238E27FC236}">
                <a16:creationId xmlns:a16="http://schemas.microsoft.com/office/drawing/2014/main" id="{C5B3EDF8-812D-7345-8A03-8AE2ABE80A73}"/>
              </a:ext>
            </a:extLst>
          </p:cNvPr>
          <p:cNvPicPr>
            <a:picLocks noChangeAspect="1"/>
          </p:cNvPicPr>
          <p:nvPr/>
        </p:nvPicPr>
        <p:blipFill>
          <a:blip r:embed="rId3"/>
          <a:stretch>
            <a:fillRect/>
          </a:stretch>
        </p:blipFill>
        <p:spPr>
          <a:xfrm rot="21336943">
            <a:off x="1396116" y="1897603"/>
            <a:ext cx="9403573" cy="3037652"/>
          </a:xfrm>
          <a:prstGeom prst="rect">
            <a:avLst/>
          </a:prstGeom>
          <a:ln w="57150">
            <a:noFill/>
          </a:ln>
        </p:spPr>
      </p:pic>
      <p:pic>
        <p:nvPicPr>
          <p:cNvPr id="6" name="Picture 5">
            <a:extLst>
              <a:ext uri="{FF2B5EF4-FFF2-40B4-BE49-F238E27FC236}">
                <a16:creationId xmlns:a16="http://schemas.microsoft.com/office/drawing/2014/main" id="{1F9B4138-B0F9-F843-A4E9-1386B29E1183}"/>
              </a:ext>
            </a:extLst>
          </p:cNvPr>
          <p:cNvPicPr>
            <a:picLocks noChangeAspect="1"/>
          </p:cNvPicPr>
          <p:nvPr/>
        </p:nvPicPr>
        <p:blipFill>
          <a:blip r:embed="rId4"/>
          <a:stretch>
            <a:fillRect/>
          </a:stretch>
        </p:blipFill>
        <p:spPr>
          <a:xfrm>
            <a:off x="427776" y="5824596"/>
            <a:ext cx="798830" cy="798830"/>
          </a:xfrm>
          <a:prstGeom prst="rect">
            <a:avLst/>
          </a:prstGeom>
        </p:spPr>
      </p:pic>
    </p:spTree>
    <p:extLst>
      <p:ext uri="{BB962C8B-B14F-4D97-AF65-F5344CB8AC3E}">
        <p14:creationId xmlns:p14="http://schemas.microsoft.com/office/powerpoint/2010/main" val="1711138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686794-9229-934F-8571-6B4BC61F06F1}"/>
              </a:ext>
            </a:extLst>
          </p:cNvPr>
          <p:cNvSpPr>
            <a:spLocks noGrp="1"/>
          </p:cNvSpPr>
          <p:nvPr>
            <p:ph type="ftr" sz="quarter" idx="11"/>
          </p:nvPr>
        </p:nvSpPr>
        <p:spPr>
          <a:xfrm>
            <a:off x="8260080" y="6272492"/>
            <a:ext cx="4114800" cy="365125"/>
          </a:xfrm>
        </p:spPr>
        <p:txBody>
          <a:bodyPr/>
          <a:lstStyle/>
          <a:p>
            <a:r>
              <a:rPr lang="en-US"/>
              <a:t>© BEYOND THE BARRIERS ACADEMY. ALL RIGHTS RESERVED.</a:t>
            </a:r>
          </a:p>
        </p:txBody>
      </p:sp>
      <p:sp>
        <p:nvSpPr>
          <p:cNvPr id="3" name="Slide Number Placeholder 2">
            <a:extLst>
              <a:ext uri="{FF2B5EF4-FFF2-40B4-BE49-F238E27FC236}">
                <a16:creationId xmlns:a16="http://schemas.microsoft.com/office/drawing/2014/main" id="{935CD3AE-4C75-1463-5D37-B8FC882530F9}"/>
              </a:ext>
            </a:extLst>
          </p:cNvPr>
          <p:cNvSpPr>
            <a:spLocks noGrp="1"/>
          </p:cNvSpPr>
          <p:nvPr>
            <p:ph type="sldNum" sz="quarter" idx="12"/>
          </p:nvPr>
        </p:nvSpPr>
        <p:spPr/>
        <p:txBody>
          <a:bodyPr/>
          <a:lstStyle/>
          <a:p>
            <a:fld id="{F3116779-6288-D548-AD08-2729096E2EB4}" type="slidenum">
              <a:rPr lang="en-US" smtClean="0"/>
              <a:t>11</a:t>
            </a:fld>
            <a:endParaRPr lang="en-US"/>
          </a:p>
        </p:txBody>
      </p:sp>
      <p:sp>
        <p:nvSpPr>
          <p:cNvPr id="4" name="AutoShape 2" descr="PastedGraphic-1.pdf">
            <a:extLst>
              <a:ext uri="{FF2B5EF4-FFF2-40B4-BE49-F238E27FC236}">
                <a16:creationId xmlns:a16="http://schemas.microsoft.com/office/drawing/2014/main" id="{79C5B27D-136E-5FA3-1792-BA6727C9E3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73715F1D-E605-05FA-F850-EA27D845CAA5}"/>
              </a:ext>
            </a:extLst>
          </p:cNvPr>
          <p:cNvPicPr>
            <a:picLocks noChangeAspect="1"/>
          </p:cNvPicPr>
          <p:nvPr/>
        </p:nvPicPr>
        <p:blipFill>
          <a:blip r:embed="rId3"/>
          <a:stretch>
            <a:fillRect/>
          </a:stretch>
        </p:blipFill>
        <p:spPr>
          <a:xfrm>
            <a:off x="1531620" y="1277378"/>
            <a:ext cx="9128759" cy="4851883"/>
          </a:xfrm>
          <a:prstGeom prst="rect">
            <a:avLst/>
          </a:prstGeom>
        </p:spPr>
      </p:pic>
      <p:sp>
        <p:nvSpPr>
          <p:cNvPr id="7" name="TextBox 6">
            <a:extLst>
              <a:ext uri="{FF2B5EF4-FFF2-40B4-BE49-F238E27FC236}">
                <a16:creationId xmlns:a16="http://schemas.microsoft.com/office/drawing/2014/main" id="{44AE71BA-9B22-FD1D-B1E6-E7B37CA8F208}"/>
              </a:ext>
            </a:extLst>
          </p:cNvPr>
          <p:cNvSpPr txBox="1"/>
          <p:nvPr/>
        </p:nvSpPr>
        <p:spPr>
          <a:xfrm>
            <a:off x="3810000" y="563880"/>
            <a:ext cx="4206240" cy="523220"/>
          </a:xfrm>
          <a:prstGeom prst="rect">
            <a:avLst/>
          </a:prstGeom>
          <a:noFill/>
        </p:spPr>
        <p:txBody>
          <a:bodyPr wrap="square" rtlCol="0">
            <a:spAutoFit/>
          </a:bodyPr>
          <a:lstStyle/>
          <a:p>
            <a:pPr algn="ctr"/>
            <a:r>
              <a:rPr lang="en-US" sz="2800" b="1" dirty="0">
                <a:solidFill>
                  <a:schemeClr val="bg1"/>
                </a:solidFill>
              </a:rPr>
              <a:t>Equality vs Equity</a:t>
            </a:r>
          </a:p>
        </p:txBody>
      </p:sp>
    </p:spTree>
    <p:extLst>
      <p:ext uri="{BB962C8B-B14F-4D97-AF65-F5344CB8AC3E}">
        <p14:creationId xmlns:p14="http://schemas.microsoft.com/office/powerpoint/2010/main" val="3574125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5D561F-ADEC-426A-8BD4-4829AE337783}"/>
              </a:ext>
            </a:extLst>
          </p:cNvPr>
          <p:cNvSpPr>
            <a:spLocks noGrp="1"/>
          </p:cNvSpPr>
          <p:nvPr>
            <p:ph type="ftr" sz="quarter" idx="11"/>
          </p:nvPr>
        </p:nvSpPr>
        <p:spPr>
          <a:xfrm>
            <a:off x="8077200" y="6343974"/>
            <a:ext cx="4114800" cy="365125"/>
          </a:xfrm>
        </p:spPr>
        <p:txBody>
          <a:bodyPr/>
          <a:lstStyle/>
          <a:p>
            <a:r>
              <a:rPr lang="en-US" dirty="0"/>
              <a:t>© BEYOND THE BARRIERS ACADEMY. ALL RIGHTS RESERVED.</a:t>
            </a:r>
          </a:p>
        </p:txBody>
      </p:sp>
      <p:sp>
        <p:nvSpPr>
          <p:cNvPr id="3" name="Slide Number Placeholder 2">
            <a:extLst>
              <a:ext uri="{FF2B5EF4-FFF2-40B4-BE49-F238E27FC236}">
                <a16:creationId xmlns:a16="http://schemas.microsoft.com/office/drawing/2014/main" id="{25F43A07-38F8-8CA2-8D79-BC90E86B455F}"/>
              </a:ext>
            </a:extLst>
          </p:cNvPr>
          <p:cNvSpPr>
            <a:spLocks noGrp="1"/>
          </p:cNvSpPr>
          <p:nvPr>
            <p:ph type="sldNum" sz="quarter" idx="12"/>
          </p:nvPr>
        </p:nvSpPr>
        <p:spPr/>
        <p:txBody>
          <a:bodyPr/>
          <a:lstStyle/>
          <a:p>
            <a:fld id="{F3116779-6288-D548-AD08-2729096E2EB4}" type="slidenum">
              <a:rPr lang="en-US" smtClean="0"/>
              <a:t>12</a:t>
            </a:fld>
            <a:endParaRPr lang="en-US"/>
          </a:p>
        </p:txBody>
      </p:sp>
      <p:pic>
        <p:nvPicPr>
          <p:cNvPr id="5" name="Picture 4" descr="Table&#10;&#10;Description automatically generated">
            <a:extLst>
              <a:ext uri="{FF2B5EF4-FFF2-40B4-BE49-F238E27FC236}">
                <a16:creationId xmlns:a16="http://schemas.microsoft.com/office/drawing/2014/main" id="{117C4519-9574-EA80-3E81-DC594C2CFB55}"/>
              </a:ext>
            </a:extLst>
          </p:cNvPr>
          <p:cNvPicPr>
            <a:picLocks noChangeAspect="1"/>
          </p:cNvPicPr>
          <p:nvPr/>
        </p:nvPicPr>
        <p:blipFill>
          <a:blip r:embed="rId3"/>
          <a:stretch>
            <a:fillRect/>
          </a:stretch>
        </p:blipFill>
        <p:spPr>
          <a:xfrm>
            <a:off x="1506416" y="772278"/>
            <a:ext cx="8931812" cy="5555120"/>
          </a:xfrm>
          <a:prstGeom prst="rect">
            <a:avLst/>
          </a:prstGeom>
        </p:spPr>
      </p:pic>
      <p:sp>
        <p:nvSpPr>
          <p:cNvPr id="7" name="TextBox 6">
            <a:extLst>
              <a:ext uri="{FF2B5EF4-FFF2-40B4-BE49-F238E27FC236}">
                <a16:creationId xmlns:a16="http://schemas.microsoft.com/office/drawing/2014/main" id="{FD9EDF17-8442-7B70-C9DF-050982F15E0C}"/>
              </a:ext>
            </a:extLst>
          </p:cNvPr>
          <p:cNvSpPr txBox="1"/>
          <p:nvPr/>
        </p:nvSpPr>
        <p:spPr>
          <a:xfrm>
            <a:off x="642424" y="402946"/>
            <a:ext cx="6096000" cy="369332"/>
          </a:xfrm>
          <a:prstGeom prst="rect">
            <a:avLst/>
          </a:prstGeom>
          <a:noFill/>
        </p:spPr>
        <p:txBody>
          <a:bodyPr wrap="square">
            <a:spAutoFit/>
          </a:bodyPr>
          <a:lstStyle/>
          <a:p>
            <a:r>
              <a:rPr lang="en-GB" sz="1800" dirty="0">
                <a:solidFill>
                  <a:schemeClr val="bg1"/>
                </a:solidFill>
                <a:effectLst/>
                <a:latin typeface="Gibson"/>
              </a:rPr>
              <a:t>Census 2021 Areas of the UK by Ethnicity: </a:t>
            </a:r>
            <a:endParaRPr lang="en-GB" dirty="0">
              <a:solidFill>
                <a:schemeClr val="bg1"/>
              </a:solidFill>
            </a:endParaRPr>
          </a:p>
        </p:txBody>
      </p:sp>
      <p:sp>
        <p:nvSpPr>
          <p:cNvPr id="8" name="TextBox 7">
            <a:extLst>
              <a:ext uri="{FF2B5EF4-FFF2-40B4-BE49-F238E27FC236}">
                <a16:creationId xmlns:a16="http://schemas.microsoft.com/office/drawing/2014/main" id="{4FA7F36D-CBB1-4513-D9DA-175893B32155}"/>
              </a:ext>
            </a:extLst>
          </p:cNvPr>
          <p:cNvSpPr txBox="1"/>
          <p:nvPr/>
        </p:nvSpPr>
        <p:spPr>
          <a:xfrm>
            <a:off x="838200" y="6343974"/>
            <a:ext cx="4417255" cy="338554"/>
          </a:xfrm>
          <a:prstGeom prst="rect">
            <a:avLst/>
          </a:prstGeom>
          <a:noFill/>
        </p:spPr>
        <p:txBody>
          <a:bodyPr wrap="square" rtlCol="0">
            <a:spAutoFit/>
          </a:bodyPr>
          <a:lstStyle/>
          <a:p>
            <a:r>
              <a:rPr lang="en-US" sz="1600" dirty="0">
                <a:solidFill>
                  <a:schemeClr val="bg1"/>
                </a:solidFill>
              </a:rPr>
              <a:t>Source: 2023 Parker Review Report</a:t>
            </a:r>
          </a:p>
        </p:txBody>
      </p:sp>
    </p:spTree>
    <p:extLst>
      <p:ext uri="{BB962C8B-B14F-4D97-AF65-F5344CB8AC3E}">
        <p14:creationId xmlns:p14="http://schemas.microsoft.com/office/powerpoint/2010/main" val="2055249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C315A3A-E6D0-70C1-3410-13982AF179FF}"/>
              </a:ext>
            </a:extLst>
          </p:cNvPr>
          <p:cNvSpPr>
            <a:spLocks noGrp="1"/>
          </p:cNvSpPr>
          <p:nvPr>
            <p:ph type="ftr" sz="quarter" idx="11"/>
          </p:nvPr>
        </p:nvSpPr>
        <p:spPr>
          <a:xfrm>
            <a:off x="7766539" y="6314354"/>
            <a:ext cx="4114800" cy="365125"/>
          </a:xfrm>
        </p:spPr>
        <p:txBody>
          <a:bodyPr/>
          <a:lstStyle/>
          <a:p>
            <a:r>
              <a:rPr lang="en-US" dirty="0"/>
              <a:t>© BEYOND THE BARRIERS ACADEMY. ALL RIGHTS RESERVED.</a:t>
            </a:r>
          </a:p>
        </p:txBody>
      </p:sp>
      <p:sp>
        <p:nvSpPr>
          <p:cNvPr id="6" name="Slide Number Placeholder 5">
            <a:extLst>
              <a:ext uri="{FF2B5EF4-FFF2-40B4-BE49-F238E27FC236}">
                <a16:creationId xmlns:a16="http://schemas.microsoft.com/office/drawing/2014/main" id="{76393034-A4BC-3836-A5CA-B0F32042D9DB}"/>
              </a:ext>
            </a:extLst>
          </p:cNvPr>
          <p:cNvSpPr>
            <a:spLocks noGrp="1"/>
          </p:cNvSpPr>
          <p:nvPr>
            <p:ph type="sldNum" sz="quarter" idx="12"/>
          </p:nvPr>
        </p:nvSpPr>
        <p:spPr/>
        <p:txBody>
          <a:bodyPr/>
          <a:lstStyle/>
          <a:p>
            <a:fld id="{F3116779-6288-D548-AD08-2729096E2EB4}" type="slidenum">
              <a:rPr lang="en-US" smtClean="0"/>
              <a:t>13</a:t>
            </a:fld>
            <a:endParaRPr lang="en-US"/>
          </a:p>
        </p:txBody>
      </p:sp>
      <p:sp>
        <p:nvSpPr>
          <p:cNvPr id="29" name="Title 6">
            <a:extLst>
              <a:ext uri="{FF2B5EF4-FFF2-40B4-BE49-F238E27FC236}">
                <a16:creationId xmlns:a16="http://schemas.microsoft.com/office/drawing/2014/main" id="{8EC3F7CD-921C-7292-6B1D-31B7CB7B1264}"/>
              </a:ext>
            </a:extLst>
          </p:cNvPr>
          <p:cNvSpPr>
            <a:spLocks noGrp="1"/>
          </p:cNvSpPr>
          <p:nvPr>
            <p:ph type="title"/>
          </p:nvPr>
        </p:nvSpPr>
        <p:spPr>
          <a:xfrm>
            <a:off x="958645" y="643844"/>
            <a:ext cx="10176387" cy="502235"/>
          </a:xfrm>
        </p:spPr>
        <p:txBody>
          <a:bodyPr>
            <a:normAutofit fontScale="90000"/>
          </a:bodyPr>
          <a:lstStyle/>
          <a:p>
            <a:r>
              <a:rPr lang="en-US" sz="3263" dirty="0">
                <a:latin typeface="+mn-lt"/>
              </a:rPr>
              <a:t>Embedding Diversity, Equity and Inclusion in Your Culture </a:t>
            </a:r>
            <a:endParaRPr lang="en-GB" sz="3263" dirty="0">
              <a:latin typeface="+mn-lt"/>
            </a:endParaRPr>
          </a:p>
        </p:txBody>
      </p:sp>
      <p:sp>
        <p:nvSpPr>
          <p:cNvPr id="30" name="Freeform: Shape 6">
            <a:extLst>
              <a:ext uri="{FF2B5EF4-FFF2-40B4-BE49-F238E27FC236}">
                <a16:creationId xmlns:a16="http://schemas.microsoft.com/office/drawing/2014/main" id="{D1F19981-0278-2F1D-D9A7-E987125E4FB6}"/>
              </a:ext>
            </a:extLst>
          </p:cNvPr>
          <p:cNvSpPr/>
          <p:nvPr/>
        </p:nvSpPr>
        <p:spPr>
          <a:xfrm>
            <a:off x="1699842" y="2443924"/>
            <a:ext cx="1910445" cy="2373736"/>
          </a:xfrm>
          <a:custGeom>
            <a:avLst/>
            <a:gdLst>
              <a:gd name="connsiteX0" fmla="*/ 0 w 1852912"/>
              <a:gd name="connsiteY0" fmla="*/ 152827 h 1528265"/>
              <a:gd name="connsiteX1" fmla="*/ 152827 w 1852912"/>
              <a:gd name="connsiteY1" fmla="*/ 0 h 1528265"/>
              <a:gd name="connsiteX2" fmla="*/ 1700086 w 1852912"/>
              <a:gd name="connsiteY2" fmla="*/ 0 h 1528265"/>
              <a:gd name="connsiteX3" fmla="*/ 1852913 w 1852912"/>
              <a:gd name="connsiteY3" fmla="*/ 152827 h 1528265"/>
              <a:gd name="connsiteX4" fmla="*/ 1852912 w 1852912"/>
              <a:gd name="connsiteY4" fmla="*/ 1375439 h 1528265"/>
              <a:gd name="connsiteX5" fmla="*/ 1700085 w 1852912"/>
              <a:gd name="connsiteY5" fmla="*/ 1528266 h 1528265"/>
              <a:gd name="connsiteX6" fmla="*/ 152827 w 1852912"/>
              <a:gd name="connsiteY6" fmla="*/ 1528265 h 1528265"/>
              <a:gd name="connsiteX7" fmla="*/ 0 w 1852912"/>
              <a:gd name="connsiteY7" fmla="*/ 1375438 h 1528265"/>
              <a:gd name="connsiteX8" fmla="*/ 0 w 1852912"/>
              <a:gd name="connsiteY8" fmla="*/ 152827 h 152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2912" h="1528265">
                <a:moveTo>
                  <a:pt x="0" y="152827"/>
                </a:moveTo>
                <a:cubicBezTo>
                  <a:pt x="0" y="68423"/>
                  <a:pt x="68423" y="0"/>
                  <a:pt x="152827" y="0"/>
                </a:cubicBezTo>
                <a:lnTo>
                  <a:pt x="1700086" y="0"/>
                </a:lnTo>
                <a:cubicBezTo>
                  <a:pt x="1784490" y="0"/>
                  <a:pt x="1852913" y="68423"/>
                  <a:pt x="1852913" y="152827"/>
                </a:cubicBezTo>
                <a:cubicBezTo>
                  <a:pt x="1852913" y="560364"/>
                  <a:pt x="1852912" y="967902"/>
                  <a:pt x="1852912" y="1375439"/>
                </a:cubicBezTo>
                <a:cubicBezTo>
                  <a:pt x="1852912" y="1459843"/>
                  <a:pt x="1784489" y="1528266"/>
                  <a:pt x="1700085" y="1528266"/>
                </a:cubicBezTo>
                <a:lnTo>
                  <a:pt x="152827" y="1528265"/>
                </a:lnTo>
                <a:cubicBezTo>
                  <a:pt x="68423" y="1528265"/>
                  <a:pt x="0" y="1459842"/>
                  <a:pt x="0" y="1375438"/>
                </a:cubicBezTo>
                <a:lnTo>
                  <a:pt x="0" y="152827"/>
                </a:ln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335" tIns="351223" rIns="54335" bIns="54335" numCol="1" spcCol="1270" anchor="t" anchorCtr="0">
            <a:noAutofit/>
          </a:bodyPr>
          <a:lstStyle/>
          <a:p>
            <a:pPr marL="171407" indent="-171407">
              <a:buFont typeface="Arial" panose="020B0604020202020204" pitchFamily="34" charset="0"/>
              <a:buChar char="•"/>
            </a:pPr>
            <a:r>
              <a:rPr lang="en-GB" sz="1200" dirty="0"/>
              <a:t>Current state diagnostic and analysis (DEI  maturity)</a:t>
            </a:r>
          </a:p>
          <a:p>
            <a:pPr marL="171407" indent="-171407">
              <a:buFont typeface="Arial" panose="020B0604020202020204" pitchFamily="34" charset="0"/>
              <a:buChar char="•"/>
            </a:pPr>
            <a:r>
              <a:rPr lang="en-GB" sz="1200" dirty="0"/>
              <a:t>Narrative for change – the why and why now (North star alignment, cultural blueprint)</a:t>
            </a:r>
          </a:p>
          <a:p>
            <a:pPr marL="171407" indent="-171407">
              <a:buFont typeface="Arial" panose="020B0604020202020204" pitchFamily="34" charset="0"/>
              <a:buChar char="•"/>
            </a:pPr>
            <a:r>
              <a:rPr lang="en-GB" sz="1200" dirty="0"/>
              <a:t>Facilitated conversations/focus groups</a:t>
            </a:r>
          </a:p>
          <a:p>
            <a:pPr lvl="0"/>
            <a:endParaRPr lang="en-GB" sz="1000" dirty="0">
              <a:latin typeface="IBM Plex Sans" panose="020B0503050203000203" pitchFamily="34" charset="0"/>
            </a:endParaRPr>
          </a:p>
        </p:txBody>
      </p:sp>
      <p:sp>
        <p:nvSpPr>
          <p:cNvPr id="31" name="Arrow: Circular 7">
            <a:extLst>
              <a:ext uri="{FF2B5EF4-FFF2-40B4-BE49-F238E27FC236}">
                <a16:creationId xmlns:a16="http://schemas.microsoft.com/office/drawing/2014/main" id="{E1F933C0-2371-2BBD-668E-D7AFB7CAB113}"/>
              </a:ext>
            </a:extLst>
          </p:cNvPr>
          <p:cNvSpPr/>
          <p:nvPr/>
        </p:nvSpPr>
        <p:spPr>
          <a:xfrm>
            <a:off x="3610288" y="1535951"/>
            <a:ext cx="2057091" cy="2057091"/>
          </a:xfrm>
          <a:prstGeom prst="circularArrow">
            <a:avLst>
              <a:gd name="adj1" fmla="val 2777"/>
              <a:gd name="adj2" fmla="val 338701"/>
              <a:gd name="adj3" fmla="val 19485789"/>
              <a:gd name="adj4" fmla="val 12575511"/>
              <a:gd name="adj5" fmla="val 3240"/>
            </a:avLst>
          </a:prstGeom>
          <a:solidFill>
            <a:srgbClr val="97A7AD"/>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2" name="Freeform: Shape 8">
            <a:extLst>
              <a:ext uri="{FF2B5EF4-FFF2-40B4-BE49-F238E27FC236}">
                <a16:creationId xmlns:a16="http://schemas.microsoft.com/office/drawing/2014/main" id="{A88D0624-9F0E-BFE5-E413-61448973FAA7}"/>
              </a:ext>
            </a:extLst>
          </p:cNvPr>
          <p:cNvSpPr/>
          <p:nvPr/>
        </p:nvSpPr>
        <p:spPr>
          <a:xfrm>
            <a:off x="2207483" y="1997911"/>
            <a:ext cx="1493142" cy="593773"/>
          </a:xfrm>
          <a:custGeom>
            <a:avLst/>
            <a:gdLst>
              <a:gd name="connsiteX0" fmla="*/ 0 w 1647033"/>
              <a:gd name="connsiteY0" fmla="*/ 65497 h 654970"/>
              <a:gd name="connsiteX1" fmla="*/ 65497 w 1647033"/>
              <a:gd name="connsiteY1" fmla="*/ 0 h 654970"/>
              <a:gd name="connsiteX2" fmla="*/ 1581536 w 1647033"/>
              <a:gd name="connsiteY2" fmla="*/ 0 h 654970"/>
              <a:gd name="connsiteX3" fmla="*/ 1647033 w 1647033"/>
              <a:gd name="connsiteY3" fmla="*/ 65497 h 654970"/>
              <a:gd name="connsiteX4" fmla="*/ 1647033 w 1647033"/>
              <a:gd name="connsiteY4" fmla="*/ 589473 h 654970"/>
              <a:gd name="connsiteX5" fmla="*/ 1581536 w 1647033"/>
              <a:gd name="connsiteY5" fmla="*/ 654970 h 654970"/>
              <a:gd name="connsiteX6" fmla="*/ 65497 w 1647033"/>
              <a:gd name="connsiteY6" fmla="*/ 654970 h 654970"/>
              <a:gd name="connsiteX7" fmla="*/ 0 w 1647033"/>
              <a:gd name="connsiteY7" fmla="*/ 589473 h 654970"/>
              <a:gd name="connsiteX8" fmla="*/ 0 w 1647033"/>
              <a:gd name="connsiteY8" fmla="*/ 65497 h 6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7033" h="654970">
                <a:moveTo>
                  <a:pt x="0" y="65497"/>
                </a:moveTo>
                <a:cubicBezTo>
                  <a:pt x="0" y="29324"/>
                  <a:pt x="29324" y="0"/>
                  <a:pt x="65497" y="0"/>
                </a:cubicBezTo>
                <a:lnTo>
                  <a:pt x="1581536" y="0"/>
                </a:lnTo>
                <a:cubicBezTo>
                  <a:pt x="1617709" y="0"/>
                  <a:pt x="1647033" y="29324"/>
                  <a:pt x="1647033" y="65497"/>
                </a:cubicBezTo>
                <a:lnTo>
                  <a:pt x="1647033" y="589473"/>
                </a:lnTo>
                <a:cubicBezTo>
                  <a:pt x="1647033" y="625646"/>
                  <a:pt x="1617709" y="654970"/>
                  <a:pt x="1581536" y="654970"/>
                </a:cubicBezTo>
                <a:lnTo>
                  <a:pt x="65497" y="654970"/>
                </a:lnTo>
                <a:cubicBezTo>
                  <a:pt x="29324" y="654970"/>
                  <a:pt x="0" y="625646"/>
                  <a:pt x="0" y="589473"/>
                </a:cubicBezTo>
                <a:lnTo>
                  <a:pt x="0" y="65497"/>
                </a:lnTo>
                <a:close/>
              </a:path>
            </a:pathLst>
          </a:custGeom>
          <a:solidFill>
            <a:srgbClr val="97A7A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931" tIns="40418" rIns="51931" bIns="40418" numCol="1" spcCol="1270" anchor="ctr" anchorCtr="0">
            <a:noAutofit/>
          </a:bodyPr>
          <a:lstStyle/>
          <a:p>
            <a:pPr algn="ctr" defTabSz="805944">
              <a:lnSpc>
                <a:spcPct val="90000"/>
              </a:lnSpc>
              <a:spcBef>
                <a:spcPct val="0"/>
              </a:spcBef>
              <a:spcAft>
                <a:spcPct val="35000"/>
              </a:spcAft>
              <a:defRPr/>
            </a:pPr>
            <a:r>
              <a:rPr lang="en-US" sz="1451" b="1" dirty="0">
                <a:solidFill>
                  <a:prstClr val="white"/>
                </a:solidFill>
              </a:rPr>
              <a:t>Vision and Impact</a:t>
            </a:r>
            <a:endParaRPr lang="en-GB" sz="1451" b="1" dirty="0">
              <a:solidFill>
                <a:prstClr val="white"/>
              </a:solidFill>
            </a:endParaRPr>
          </a:p>
        </p:txBody>
      </p:sp>
      <p:sp>
        <p:nvSpPr>
          <p:cNvPr id="33" name="Freeform: Shape 9">
            <a:extLst>
              <a:ext uri="{FF2B5EF4-FFF2-40B4-BE49-F238E27FC236}">
                <a16:creationId xmlns:a16="http://schemas.microsoft.com/office/drawing/2014/main" id="{0B54C649-3F70-AD4B-C5B5-391E577E7715}"/>
              </a:ext>
            </a:extLst>
          </p:cNvPr>
          <p:cNvSpPr/>
          <p:nvPr/>
        </p:nvSpPr>
        <p:spPr>
          <a:xfrm>
            <a:off x="5013092" y="2127281"/>
            <a:ext cx="1991881" cy="2373735"/>
          </a:xfrm>
          <a:custGeom>
            <a:avLst/>
            <a:gdLst>
              <a:gd name="connsiteX0" fmla="*/ 0 w 1852912"/>
              <a:gd name="connsiteY0" fmla="*/ 152827 h 1528265"/>
              <a:gd name="connsiteX1" fmla="*/ 152827 w 1852912"/>
              <a:gd name="connsiteY1" fmla="*/ 0 h 1528265"/>
              <a:gd name="connsiteX2" fmla="*/ 1700086 w 1852912"/>
              <a:gd name="connsiteY2" fmla="*/ 0 h 1528265"/>
              <a:gd name="connsiteX3" fmla="*/ 1852913 w 1852912"/>
              <a:gd name="connsiteY3" fmla="*/ 152827 h 1528265"/>
              <a:gd name="connsiteX4" fmla="*/ 1852912 w 1852912"/>
              <a:gd name="connsiteY4" fmla="*/ 1375439 h 1528265"/>
              <a:gd name="connsiteX5" fmla="*/ 1700085 w 1852912"/>
              <a:gd name="connsiteY5" fmla="*/ 1528266 h 1528265"/>
              <a:gd name="connsiteX6" fmla="*/ 152827 w 1852912"/>
              <a:gd name="connsiteY6" fmla="*/ 1528265 h 1528265"/>
              <a:gd name="connsiteX7" fmla="*/ 0 w 1852912"/>
              <a:gd name="connsiteY7" fmla="*/ 1375438 h 1528265"/>
              <a:gd name="connsiteX8" fmla="*/ 0 w 1852912"/>
              <a:gd name="connsiteY8" fmla="*/ 152827 h 152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2912" h="1528265">
                <a:moveTo>
                  <a:pt x="0" y="152827"/>
                </a:moveTo>
                <a:cubicBezTo>
                  <a:pt x="0" y="68423"/>
                  <a:pt x="68423" y="0"/>
                  <a:pt x="152827" y="0"/>
                </a:cubicBezTo>
                <a:lnTo>
                  <a:pt x="1700086" y="0"/>
                </a:lnTo>
                <a:cubicBezTo>
                  <a:pt x="1784490" y="0"/>
                  <a:pt x="1852913" y="68423"/>
                  <a:pt x="1852913" y="152827"/>
                </a:cubicBezTo>
                <a:cubicBezTo>
                  <a:pt x="1852913" y="560364"/>
                  <a:pt x="1852912" y="967902"/>
                  <a:pt x="1852912" y="1375439"/>
                </a:cubicBezTo>
                <a:cubicBezTo>
                  <a:pt x="1852912" y="1459843"/>
                  <a:pt x="1784489" y="1528266"/>
                  <a:pt x="1700085" y="1528266"/>
                </a:cubicBezTo>
                <a:lnTo>
                  <a:pt x="152827" y="1528265"/>
                </a:lnTo>
                <a:cubicBezTo>
                  <a:pt x="68423" y="1528265"/>
                  <a:pt x="0" y="1459842"/>
                  <a:pt x="0" y="1375438"/>
                </a:cubicBezTo>
                <a:lnTo>
                  <a:pt x="0" y="152827"/>
                </a:ln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335" tIns="54335" rIns="54335" bIns="351223" numCol="1" spcCol="1270" anchor="t" anchorCtr="0">
            <a:noAutofit/>
          </a:bodyPr>
          <a:lstStyle/>
          <a:p>
            <a:pPr marL="171407" indent="-171407">
              <a:buFont typeface="Arial" panose="020B0604020202020204" pitchFamily="34" charset="0"/>
              <a:buChar char="•"/>
            </a:pPr>
            <a:endParaRPr lang="en-GB" sz="1200" dirty="0"/>
          </a:p>
          <a:p>
            <a:pPr marL="171407" indent="-171407">
              <a:buFont typeface="Arial" panose="020B0604020202020204" pitchFamily="34" charset="0"/>
              <a:buChar char="•"/>
            </a:pPr>
            <a:r>
              <a:rPr lang="en-GB" sz="1200" dirty="0"/>
              <a:t>Inclusive leadership,  in hybrid world</a:t>
            </a:r>
          </a:p>
          <a:p>
            <a:pPr marL="171407" indent="-171407">
              <a:buFont typeface="Arial" panose="020B0604020202020204" pitchFamily="34" charset="0"/>
              <a:buChar char="•"/>
            </a:pPr>
            <a:r>
              <a:rPr lang="en-GB" sz="1200" dirty="0"/>
              <a:t>Conscious inclusion</a:t>
            </a:r>
          </a:p>
          <a:p>
            <a:pPr marL="171407" indent="-171407">
              <a:buFont typeface="Arial" panose="020B0604020202020204" pitchFamily="34" charset="0"/>
              <a:buChar char="•"/>
            </a:pPr>
            <a:r>
              <a:rPr lang="en-GB" sz="1200" dirty="0"/>
              <a:t>Women In Leadership </a:t>
            </a:r>
          </a:p>
          <a:p>
            <a:pPr marL="171407" indent="-171407">
              <a:buFont typeface="Arial" panose="020B0604020202020204" pitchFamily="34" charset="0"/>
              <a:buChar char="•"/>
            </a:pPr>
            <a:r>
              <a:rPr lang="en-GB" sz="1200" dirty="0"/>
              <a:t>Sponsors to Success Partner </a:t>
            </a:r>
          </a:p>
          <a:p>
            <a:pPr marL="171407" indent="-171407">
              <a:buFont typeface="Arial" panose="020B0604020202020204" pitchFamily="34" charset="0"/>
              <a:buChar char="•"/>
            </a:pPr>
            <a:r>
              <a:rPr lang="en-GB" sz="1200" dirty="0"/>
              <a:t>Active Allyship</a:t>
            </a:r>
          </a:p>
          <a:p>
            <a:pPr marL="171407" indent="-171407">
              <a:buFont typeface="Arial" panose="020B0604020202020204" pitchFamily="34" charset="0"/>
              <a:buChar char="•"/>
            </a:pPr>
            <a:r>
              <a:rPr lang="en-GB" sz="1200" dirty="0"/>
              <a:t>Creating Psychological Safety</a:t>
            </a:r>
          </a:p>
          <a:p>
            <a:pPr marL="171407" indent="-171407">
              <a:buFont typeface="Arial" panose="020B0604020202020204" pitchFamily="34" charset="0"/>
              <a:buChar char="•"/>
            </a:pPr>
            <a:r>
              <a:rPr lang="en-GB" sz="1200" dirty="0"/>
              <a:t>Wellbeing linked to DEI</a:t>
            </a:r>
          </a:p>
        </p:txBody>
      </p:sp>
      <p:sp>
        <p:nvSpPr>
          <p:cNvPr id="34" name="Shape 33">
            <a:extLst>
              <a:ext uri="{FF2B5EF4-FFF2-40B4-BE49-F238E27FC236}">
                <a16:creationId xmlns:a16="http://schemas.microsoft.com/office/drawing/2014/main" id="{8D934E78-1E4C-66DD-F74A-4AF4CF1B2398}"/>
              </a:ext>
            </a:extLst>
          </p:cNvPr>
          <p:cNvSpPr/>
          <p:nvPr/>
        </p:nvSpPr>
        <p:spPr>
          <a:xfrm>
            <a:off x="7567227" y="3429000"/>
            <a:ext cx="1842452" cy="1842452"/>
          </a:xfrm>
          <a:prstGeom prst="leftCircularArrow">
            <a:avLst>
              <a:gd name="adj1" fmla="val 3100"/>
              <a:gd name="adj2" fmla="val 381040"/>
              <a:gd name="adj3" fmla="val 2156551"/>
              <a:gd name="adj4" fmla="val 9952851"/>
              <a:gd name="adj5" fmla="val 3617"/>
            </a:avLst>
          </a:prstGeom>
          <a:solidFill>
            <a:srgbClr val="97A7AD"/>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5" name="Freeform: Shape 17">
            <a:extLst>
              <a:ext uri="{FF2B5EF4-FFF2-40B4-BE49-F238E27FC236}">
                <a16:creationId xmlns:a16="http://schemas.microsoft.com/office/drawing/2014/main" id="{EC9D5B6C-7454-4C7D-9C37-F96E2526992A}"/>
              </a:ext>
            </a:extLst>
          </p:cNvPr>
          <p:cNvSpPr/>
          <p:nvPr/>
        </p:nvSpPr>
        <p:spPr>
          <a:xfrm>
            <a:off x="6096001" y="4325806"/>
            <a:ext cx="1493142" cy="593773"/>
          </a:xfrm>
          <a:custGeom>
            <a:avLst/>
            <a:gdLst>
              <a:gd name="connsiteX0" fmla="*/ 0 w 1647033"/>
              <a:gd name="connsiteY0" fmla="*/ 65497 h 654970"/>
              <a:gd name="connsiteX1" fmla="*/ 65497 w 1647033"/>
              <a:gd name="connsiteY1" fmla="*/ 0 h 654970"/>
              <a:gd name="connsiteX2" fmla="*/ 1581536 w 1647033"/>
              <a:gd name="connsiteY2" fmla="*/ 0 h 654970"/>
              <a:gd name="connsiteX3" fmla="*/ 1647033 w 1647033"/>
              <a:gd name="connsiteY3" fmla="*/ 65497 h 654970"/>
              <a:gd name="connsiteX4" fmla="*/ 1647033 w 1647033"/>
              <a:gd name="connsiteY4" fmla="*/ 589473 h 654970"/>
              <a:gd name="connsiteX5" fmla="*/ 1581536 w 1647033"/>
              <a:gd name="connsiteY5" fmla="*/ 654970 h 654970"/>
              <a:gd name="connsiteX6" fmla="*/ 65497 w 1647033"/>
              <a:gd name="connsiteY6" fmla="*/ 654970 h 654970"/>
              <a:gd name="connsiteX7" fmla="*/ 0 w 1647033"/>
              <a:gd name="connsiteY7" fmla="*/ 589473 h 654970"/>
              <a:gd name="connsiteX8" fmla="*/ 0 w 1647033"/>
              <a:gd name="connsiteY8" fmla="*/ 65497 h 6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7033" h="654970">
                <a:moveTo>
                  <a:pt x="0" y="65497"/>
                </a:moveTo>
                <a:cubicBezTo>
                  <a:pt x="0" y="29324"/>
                  <a:pt x="29324" y="0"/>
                  <a:pt x="65497" y="0"/>
                </a:cubicBezTo>
                <a:lnTo>
                  <a:pt x="1581536" y="0"/>
                </a:lnTo>
                <a:cubicBezTo>
                  <a:pt x="1617709" y="0"/>
                  <a:pt x="1647033" y="29324"/>
                  <a:pt x="1647033" y="65497"/>
                </a:cubicBezTo>
                <a:lnTo>
                  <a:pt x="1647033" y="589473"/>
                </a:lnTo>
                <a:cubicBezTo>
                  <a:pt x="1647033" y="625646"/>
                  <a:pt x="1617709" y="654970"/>
                  <a:pt x="1581536" y="654970"/>
                </a:cubicBezTo>
                <a:lnTo>
                  <a:pt x="65497" y="654970"/>
                </a:lnTo>
                <a:cubicBezTo>
                  <a:pt x="29324" y="654970"/>
                  <a:pt x="0" y="625646"/>
                  <a:pt x="0" y="589473"/>
                </a:cubicBezTo>
                <a:lnTo>
                  <a:pt x="0" y="65497"/>
                </a:lnTo>
                <a:close/>
              </a:path>
            </a:pathLst>
          </a:custGeom>
          <a:solidFill>
            <a:srgbClr val="97A7A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931" tIns="40418" rIns="51931" bIns="40418" numCol="1" spcCol="1270" anchor="ctr" anchorCtr="0">
            <a:noAutofit/>
          </a:bodyPr>
          <a:lstStyle/>
          <a:p>
            <a:pPr algn="ctr" defTabSz="805944">
              <a:lnSpc>
                <a:spcPct val="90000"/>
              </a:lnSpc>
              <a:spcBef>
                <a:spcPct val="0"/>
              </a:spcBef>
              <a:spcAft>
                <a:spcPct val="35000"/>
              </a:spcAft>
              <a:defRPr/>
            </a:pPr>
            <a:r>
              <a:rPr lang="en-US" sz="1451" b="1" dirty="0">
                <a:solidFill>
                  <a:prstClr val="white"/>
                </a:solidFill>
              </a:rPr>
              <a:t>Upskill and Transform</a:t>
            </a:r>
            <a:endParaRPr lang="en-GB" sz="1451" b="1" dirty="0">
              <a:solidFill>
                <a:prstClr val="white"/>
              </a:solidFill>
            </a:endParaRPr>
          </a:p>
        </p:txBody>
      </p:sp>
      <p:sp>
        <p:nvSpPr>
          <p:cNvPr id="36" name="Freeform: Shape 18">
            <a:extLst>
              <a:ext uri="{FF2B5EF4-FFF2-40B4-BE49-F238E27FC236}">
                <a16:creationId xmlns:a16="http://schemas.microsoft.com/office/drawing/2014/main" id="{120CAAC6-3CFA-97E6-CCB3-802D520AEBC2}"/>
              </a:ext>
            </a:extLst>
          </p:cNvPr>
          <p:cNvSpPr/>
          <p:nvPr/>
        </p:nvSpPr>
        <p:spPr>
          <a:xfrm>
            <a:off x="8517659" y="2358834"/>
            <a:ext cx="1991881" cy="2373735"/>
          </a:xfrm>
          <a:custGeom>
            <a:avLst/>
            <a:gdLst>
              <a:gd name="connsiteX0" fmla="*/ 0 w 1852912"/>
              <a:gd name="connsiteY0" fmla="*/ 152827 h 1528265"/>
              <a:gd name="connsiteX1" fmla="*/ 152827 w 1852912"/>
              <a:gd name="connsiteY1" fmla="*/ 0 h 1528265"/>
              <a:gd name="connsiteX2" fmla="*/ 1700086 w 1852912"/>
              <a:gd name="connsiteY2" fmla="*/ 0 h 1528265"/>
              <a:gd name="connsiteX3" fmla="*/ 1852913 w 1852912"/>
              <a:gd name="connsiteY3" fmla="*/ 152827 h 1528265"/>
              <a:gd name="connsiteX4" fmla="*/ 1852912 w 1852912"/>
              <a:gd name="connsiteY4" fmla="*/ 1375439 h 1528265"/>
              <a:gd name="connsiteX5" fmla="*/ 1700085 w 1852912"/>
              <a:gd name="connsiteY5" fmla="*/ 1528266 h 1528265"/>
              <a:gd name="connsiteX6" fmla="*/ 152827 w 1852912"/>
              <a:gd name="connsiteY6" fmla="*/ 1528265 h 1528265"/>
              <a:gd name="connsiteX7" fmla="*/ 0 w 1852912"/>
              <a:gd name="connsiteY7" fmla="*/ 1375438 h 1528265"/>
              <a:gd name="connsiteX8" fmla="*/ 0 w 1852912"/>
              <a:gd name="connsiteY8" fmla="*/ 152827 h 152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2912" h="1528265">
                <a:moveTo>
                  <a:pt x="0" y="152827"/>
                </a:moveTo>
                <a:cubicBezTo>
                  <a:pt x="0" y="68423"/>
                  <a:pt x="68423" y="0"/>
                  <a:pt x="152827" y="0"/>
                </a:cubicBezTo>
                <a:lnTo>
                  <a:pt x="1700086" y="0"/>
                </a:lnTo>
                <a:cubicBezTo>
                  <a:pt x="1784490" y="0"/>
                  <a:pt x="1852913" y="68423"/>
                  <a:pt x="1852913" y="152827"/>
                </a:cubicBezTo>
                <a:cubicBezTo>
                  <a:pt x="1852913" y="560364"/>
                  <a:pt x="1852912" y="967902"/>
                  <a:pt x="1852912" y="1375439"/>
                </a:cubicBezTo>
                <a:cubicBezTo>
                  <a:pt x="1852912" y="1459843"/>
                  <a:pt x="1784489" y="1528266"/>
                  <a:pt x="1700085" y="1528266"/>
                </a:cubicBezTo>
                <a:lnTo>
                  <a:pt x="152827" y="1528265"/>
                </a:lnTo>
                <a:cubicBezTo>
                  <a:pt x="68423" y="1528265"/>
                  <a:pt x="0" y="1459842"/>
                  <a:pt x="0" y="1375438"/>
                </a:cubicBezTo>
                <a:lnTo>
                  <a:pt x="0" y="152827"/>
                </a:ln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335" tIns="351222" rIns="54335" bIns="54336" numCol="1" spcCol="1270" anchor="t" anchorCtr="0">
            <a:noAutofit/>
          </a:bodyPr>
          <a:lstStyle/>
          <a:p>
            <a:pPr marL="285679" indent="-285679">
              <a:buFont typeface="Arial" panose="020B0604020202020204" pitchFamily="34" charset="0"/>
              <a:buChar char="•"/>
            </a:pPr>
            <a:r>
              <a:rPr lang="en-GB" sz="1200" dirty="0"/>
              <a:t>Employee lifecycle mapping through lens of equality</a:t>
            </a:r>
          </a:p>
          <a:p>
            <a:pPr marL="285679" indent="-285679">
              <a:buFont typeface="Arial" panose="020B0604020202020204" pitchFamily="34" charset="0"/>
              <a:buChar char="•"/>
            </a:pPr>
            <a:r>
              <a:rPr lang="en-GB" sz="1200" dirty="0"/>
              <a:t>DEI  activation coaching for leaders</a:t>
            </a:r>
          </a:p>
          <a:p>
            <a:pPr marL="285679" indent="-285679">
              <a:buFont typeface="Arial" panose="020B0604020202020204" pitchFamily="34" charset="0"/>
              <a:buChar char="•"/>
            </a:pPr>
            <a:r>
              <a:rPr lang="en-GB" sz="1200" dirty="0"/>
              <a:t>Communication and listening survey’s</a:t>
            </a:r>
          </a:p>
          <a:p>
            <a:pPr marL="285679" indent="-285679">
              <a:buFont typeface="Arial" panose="020B0604020202020204" pitchFamily="34" charset="0"/>
              <a:buChar char="•"/>
            </a:pPr>
            <a:endParaRPr lang="en-GB" sz="1000" dirty="0">
              <a:latin typeface="IBM Plex Sans" panose="020B0503050203000203" pitchFamily="34" charset="0"/>
            </a:endParaRPr>
          </a:p>
        </p:txBody>
      </p:sp>
      <p:sp>
        <p:nvSpPr>
          <p:cNvPr id="37" name="Freeform: Shape 19">
            <a:extLst>
              <a:ext uri="{FF2B5EF4-FFF2-40B4-BE49-F238E27FC236}">
                <a16:creationId xmlns:a16="http://schemas.microsoft.com/office/drawing/2014/main" id="{66F93D10-ADAA-780A-F341-B1B39459B41B}"/>
              </a:ext>
            </a:extLst>
          </p:cNvPr>
          <p:cNvSpPr/>
          <p:nvPr/>
        </p:nvSpPr>
        <p:spPr>
          <a:xfrm>
            <a:off x="8867747" y="1970725"/>
            <a:ext cx="1493142" cy="593773"/>
          </a:xfrm>
          <a:custGeom>
            <a:avLst/>
            <a:gdLst>
              <a:gd name="connsiteX0" fmla="*/ 0 w 1647033"/>
              <a:gd name="connsiteY0" fmla="*/ 65497 h 654970"/>
              <a:gd name="connsiteX1" fmla="*/ 65497 w 1647033"/>
              <a:gd name="connsiteY1" fmla="*/ 0 h 654970"/>
              <a:gd name="connsiteX2" fmla="*/ 1581536 w 1647033"/>
              <a:gd name="connsiteY2" fmla="*/ 0 h 654970"/>
              <a:gd name="connsiteX3" fmla="*/ 1647033 w 1647033"/>
              <a:gd name="connsiteY3" fmla="*/ 65497 h 654970"/>
              <a:gd name="connsiteX4" fmla="*/ 1647033 w 1647033"/>
              <a:gd name="connsiteY4" fmla="*/ 589473 h 654970"/>
              <a:gd name="connsiteX5" fmla="*/ 1581536 w 1647033"/>
              <a:gd name="connsiteY5" fmla="*/ 654970 h 654970"/>
              <a:gd name="connsiteX6" fmla="*/ 65497 w 1647033"/>
              <a:gd name="connsiteY6" fmla="*/ 654970 h 654970"/>
              <a:gd name="connsiteX7" fmla="*/ 0 w 1647033"/>
              <a:gd name="connsiteY7" fmla="*/ 589473 h 654970"/>
              <a:gd name="connsiteX8" fmla="*/ 0 w 1647033"/>
              <a:gd name="connsiteY8" fmla="*/ 65497 h 6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7033" h="654970">
                <a:moveTo>
                  <a:pt x="0" y="65497"/>
                </a:moveTo>
                <a:cubicBezTo>
                  <a:pt x="0" y="29324"/>
                  <a:pt x="29324" y="0"/>
                  <a:pt x="65497" y="0"/>
                </a:cubicBezTo>
                <a:lnTo>
                  <a:pt x="1581536" y="0"/>
                </a:lnTo>
                <a:cubicBezTo>
                  <a:pt x="1617709" y="0"/>
                  <a:pt x="1647033" y="29324"/>
                  <a:pt x="1647033" y="65497"/>
                </a:cubicBezTo>
                <a:lnTo>
                  <a:pt x="1647033" y="589473"/>
                </a:lnTo>
                <a:cubicBezTo>
                  <a:pt x="1647033" y="625646"/>
                  <a:pt x="1617709" y="654970"/>
                  <a:pt x="1581536" y="654970"/>
                </a:cubicBezTo>
                <a:lnTo>
                  <a:pt x="65497" y="654970"/>
                </a:lnTo>
                <a:cubicBezTo>
                  <a:pt x="29324" y="654970"/>
                  <a:pt x="0" y="625646"/>
                  <a:pt x="0" y="589473"/>
                </a:cubicBezTo>
                <a:lnTo>
                  <a:pt x="0" y="65497"/>
                </a:lnTo>
                <a:close/>
              </a:path>
            </a:pathLst>
          </a:custGeom>
          <a:solidFill>
            <a:srgbClr val="97A7A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931" tIns="40418" rIns="51931" bIns="40418" numCol="1" spcCol="1270" anchor="ctr" anchorCtr="0">
            <a:noAutofit/>
          </a:bodyPr>
          <a:lstStyle/>
          <a:p>
            <a:pPr algn="ctr" defTabSz="805944">
              <a:lnSpc>
                <a:spcPct val="90000"/>
              </a:lnSpc>
              <a:spcBef>
                <a:spcPct val="0"/>
              </a:spcBef>
              <a:spcAft>
                <a:spcPct val="35000"/>
              </a:spcAft>
              <a:defRPr/>
            </a:pPr>
            <a:r>
              <a:rPr lang="en-US" sz="1451" b="1" dirty="0">
                <a:solidFill>
                  <a:prstClr val="white"/>
                </a:solidFill>
              </a:rPr>
              <a:t>Embed and Sustain</a:t>
            </a:r>
            <a:endParaRPr lang="en-GB" sz="1451" b="1" dirty="0">
              <a:solidFill>
                <a:prstClr val="white"/>
              </a:solidFill>
            </a:endParaRPr>
          </a:p>
        </p:txBody>
      </p:sp>
      <p:sp>
        <p:nvSpPr>
          <p:cNvPr id="38" name="Arrow: Right 15">
            <a:extLst>
              <a:ext uri="{FF2B5EF4-FFF2-40B4-BE49-F238E27FC236}">
                <a16:creationId xmlns:a16="http://schemas.microsoft.com/office/drawing/2014/main" id="{77C424EA-0446-CAE4-A77C-B359C430753C}"/>
              </a:ext>
            </a:extLst>
          </p:cNvPr>
          <p:cNvSpPr/>
          <p:nvPr/>
        </p:nvSpPr>
        <p:spPr>
          <a:xfrm>
            <a:off x="2242469" y="5543918"/>
            <a:ext cx="8151469" cy="427030"/>
          </a:xfrm>
          <a:prstGeom prst="rightArrow">
            <a:avLst/>
          </a:prstGeom>
          <a:solidFill>
            <a:srgbClr val="97A7AD"/>
          </a:solidFill>
          <a:ln>
            <a:solidFill>
              <a:srgbClr val="C6BC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971">
              <a:defRPr/>
            </a:pPr>
            <a:r>
              <a:rPr lang="en-US" sz="1270" dirty="0">
                <a:solidFill>
                  <a:srgbClr val="FFFFFF"/>
                </a:solidFill>
              </a:rPr>
              <a:t>Examples of opportunities to develop your DEI priorities and roadmap</a:t>
            </a:r>
            <a:endParaRPr lang="en-GB" sz="1270" dirty="0">
              <a:solidFill>
                <a:srgbClr val="FFFFFF"/>
              </a:solidFill>
            </a:endParaRPr>
          </a:p>
        </p:txBody>
      </p:sp>
      <p:pic>
        <p:nvPicPr>
          <p:cNvPr id="39" name="Picture 38">
            <a:extLst>
              <a:ext uri="{FF2B5EF4-FFF2-40B4-BE49-F238E27FC236}">
                <a16:creationId xmlns:a16="http://schemas.microsoft.com/office/drawing/2014/main" id="{151F0413-DA7B-E918-9FDD-D87F2C44CD8B}"/>
              </a:ext>
            </a:extLst>
          </p:cNvPr>
          <p:cNvPicPr>
            <a:picLocks noChangeAspect="1"/>
          </p:cNvPicPr>
          <p:nvPr/>
        </p:nvPicPr>
        <p:blipFill>
          <a:blip r:embed="rId3"/>
          <a:stretch>
            <a:fillRect/>
          </a:stretch>
        </p:blipFill>
        <p:spPr>
          <a:xfrm>
            <a:off x="626441" y="5464887"/>
            <a:ext cx="990167" cy="990167"/>
          </a:xfrm>
          <a:prstGeom prst="rect">
            <a:avLst/>
          </a:prstGeom>
        </p:spPr>
      </p:pic>
    </p:spTree>
    <p:extLst>
      <p:ext uri="{BB962C8B-B14F-4D97-AF65-F5344CB8AC3E}">
        <p14:creationId xmlns:p14="http://schemas.microsoft.com/office/powerpoint/2010/main" val="1530757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DB3D-DC1F-5044-9B15-28D849362C47}"/>
              </a:ext>
            </a:extLst>
          </p:cNvPr>
          <p:cNvSpPr>
            <a:spLocks noGrp="1"/>
          </p:cNvSpPr>
          <p:nvPr>
            <p:ph type="ctrTitle"/>
          </p:nvPr>
        </p:nvSpPr>
        <p:spPr/>
        <p:txBody>
          <a:bodyPr>
            <a:normAutofit fontScale="90000"/>
          </a:bodyPr>
          <a:lstStyle/>
          <a:p>
            <a:r>
              <a:rPr lang="en-US" dirty="0">
                <a:latin typeface="+mn-lt"/>
              </a:rPr>
              <a:t>Stay With Me</a:t>
            </a:r>
          </a:p>
        </p:txBody>
      </p:sp>
      <p:sp>
        <p:nvSpPr>
          <p:cNvPr id="4" name="Footer Placeholder 3">
            <a:extLst>
              <a:ext uri="{FF2B5EF4-FFF2-40B4-BE49-F238E27FC236}">
                <a16:creationId xmlns:a16="http://schemas.microsoft.com/office/drawing/2014/main" id="{97A96378-93E4-4F4D-8303-8D6D9C9490B2}"/>
              </a:ext>
            </a:extLst>
          </p:cNvPr>
          <p:cNvSpPr>
            <a:spLocks noGrp="1"/>
          </p:cNvSpPr>
          <p:nvPr>
            <p:ph type="ftr" sz="quarter" idx="11"/>
          </p:nvPr>
        </p:nvSpPr>
        <p:spPr>
          <a:xfrm>
            <a:off x="2314223" y="6125737"/>
            <a:ext cx="7845778" cy="365125"/>
          </a:xfrm>
        </p:spPr>
        <p:txBody>
          <a:bodyPr/>
          <a:lstStyle/>
          <a:p>
            <a:r>
              <a:rPr lang="en-US" dirty="0"/>
              <a:t>Belinda Riley Ltd is Registered in England. Company Number is </a:t>
            </a:r>
            <a:r>
              <a:rPr lang="en-GB" dirty="0"/>
              <a:t>13413550. Registered off – Suite 3 Grapes House, 79a High Street – Esher KT10 9QA United Kingdom</a:t>
            </a:r>
            <a:endParaRPr lang="en-US" dirty="0"/>
          </a:p>
        </p:txBody>
      </p:sp>
      <p:pic>
        <p:nvPicPr>
          <p:cNvPr id="6" name="Picture 5">
            <a:extLst>
              <a:ext uri="{FF2B5EF4-FFF2-40B4-BE49-F238E27FC236}">
                <a16:creationId xmlns:a16="http://schemas.microsoft.com/office/drawing/2014/main" id="{1F9B4138-B0F9-F843-A4E9-1386B29E1183}"/>
              </a:ext>
            </a:extLst>
          </p:cNvPr>
          <p:cNvPicPr>
            <a:picLocks noChangeAspect="1"/>
          </p:cNvPicPr>
          <p:nvPr/>
        </p:nvPicPr>
        <p:blipFill>
          <a:blip r:embed="rId3"/>
          <a:stretch>
            <a:fillRect/>
          </a:stretch>
        </p:blipFill>
        <p:spPr>
          <a:xfrm>
            <a:off x="788778" y="5106074"/>
            <a:ext cx="1202225" cy="1202225"/>
          </a:xfrm>
          <a:prstGeom prst="rect">
            <a:avLst/>
          </a:prstGeom>
        </p:spPr>
      </p:pic>
      <p:sp>
        <p:nvSpPr>
          <p:cNvPr id="8" name="TextBox 7">
            <a:extLst>
              <a:ext uri="{FF2B5EF4-FFF2-40B4-BE49-F238E27FC236}">
                <a16:creationId xmlns:a16="http://schemas.microsoft.com/office/drawing/2014/main" id="{1CC7BBF3-7851-A5E9-271A-928EF09781E9}"/>
              </a:ext>
            </a:extLst>
          </p:cNvPr>
          <p:cNvSpPr txBox="1"/>
          <p:nvPr/>
        </p:nvSpPr>
        <p:spPr>
          <a:xfrm>
            <a:off x="3646307" y="4428055"/>
            <a:ext cx="4357511" cy="1200329"/>
          </a:xfrm>
          <a:prstGeom prst="rect">
            <a:avLst/>
          </a:prstGeom>
          <a:noFill/>
        </p:spPr>
        <p:txBody>
          <a:bodyPr wrap="square" rtlCol="0">
            <a:spAutoFit/>
          </a:bodyPr>
          <a:lstStyle/>
          <a:p>
            <a:pPr algn="ctr"/>
            <a:r>
              <a:rPr lang="en-US" b="1" dirty="0">
                <a:solidFill>
                  <a:schemeClr val="bg1"/>
                </a:solidFill>
              </a:rPr>
              <a:t>Contact us for further discussion on:</a:t>
            </a:r>
          </a:p>
          <a:p>
            <a:pPr algn="ctr"/>
            <a:r>
              <a:rPr lang="en-US" dirty="0">
                <a:solidFill>
                  <a:schemeClr val="bg1"/>
                </a:solidFill>
              </a:rPr>
              <a:t>Phone: +44 7968 509 695</a:t>
            </a:r>
          </a:p>
          <a:p>
            <a:pPr algn="ctr"/>
            <a:r>
              <a:rPr lang="en-US" dirty="0">
                <a:solidFill>
                  <a:schemeClr val="bg1"/>
                </a:solidFill>
              </a:rPr>
              <a:t>Email: </a:t>
            </a:r>
            <a:r>
              <a:rPr lang="en-US" dirty="0">
                <a:solidFill>
                  <a:schemeClr val="bg1"/>
                </a:solidFill>
                <a:hlinkClick r:id="rId4">
                  <a:extLst>
                    <a:ext uri="{A12FA001-AC4F-418D-AE19-62706E023703}">
                      <ahyp:hlinkClr xmlns:ahyp="http://schemas.microsoft.com/office/drawing/2018/hyperlinkcolor" val="tx"/>
                    </a:ext>
                  </a:extLst>
                </a:hlinkClick>
              </a:rPr>
              <a:t>belinda@belinda-riley.com</a:t>
            </a:r>
            <a:endParaRPr lang="en-US" dirty="0">
              <a:solidFill>
                <a:schemeClr val="bg1"/>
              </a:solidFill>
            </a:endParaRPr>
          </a:p>
          <a:p>
            <a:pPr algn="ctr"/>
            <a:r>
              <a:rPr lang="en-US" dirty="0" err="1">
                <a:solidFill>
                  <a:schemeClr val="bg1"/>
                </a:solidFill>
              </a:rPr>
              <a:t>www.linkedin.com</a:t>
            </a:r>
            <a:r>
              <a:rPr lang="en-US" dirty="0">
                <a:solidFill>
                  <a:schemeClr val="bg1"/>
                </a:solidFill>
              </a:rPr>
              <a:t>/in/</a:t>
            </a:r>
            <a:r>
              <a:rPr lang="en-US" dirty="0" err="1">
                <a:solidFill>
                  <a:schemeClr val="bg1"/>
                </a:solidFill>
              </a:rPr>
              <a:t>belinda</a:t>
            </a:r>
            <a:r>
              <a:rPr lang="en-US" dirty="0">
                <a:solidFill>
                  <a:schemeClr val="bg1"/>
                </a:solidFill>
              </a:rPr>
              <a:t>-riley/</a:t>
            </a:r>
          </a:p>
        </p:txBody>
      </p:sp>
      <p:pic>
        <p:nvPicPr>
          <p:cNvPr id="7" name="Picture 6" descr="A person smiling in front of a wooden wall&#10;&#10;Description automatically generated with low confidence">
            <a:extLst>
              <a:ext uri="{FF2B5EF4-FFF2-40B4-BE49-F238E27FC236}">
                <a16:creationId xmlns:a16="http://schemas.microsoft.com/office/drawing/2014/main" id="{8889B85B-8CDC-D3E2-9F8B-32924F7D7BFF}"/>
              </a:ext>
            </a:extLst>
          </p:cNvPr>
          <p:cNvPicPr>
            <a:picLocks noChangeAspect="1"/>
          </p:cNvPicPr>
          <p:nvPr/>
        </p:nvPicPr>
        <p:blipFill>
          <a:blip r:embed="rId5"/>
          <a:stretch>
            <a:fillRect/>
          </a:stretch>
        </p:blipFill>
        <p:spPr>
          <a:xfrm>
            <a:off x="4864149" y="972085"/>
            <a:ext cx="2463702" cy="29157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solidFill>
          </a:ln>
          <a:effectLst>
            <a:softEdge rad="0"/>
          </a:effectLst>
        </p:spPr>
      </p:pic>
    </p:spTree>
    <p:extLst>
      <p:ext uri="{BB962C8B-B14F-4D97-AF65-F5344CB8AC3E}">
        <p14:creationId xmlns:p14="http://schemas.microsoft.com/office/powerpoint/2010/main" val="770448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10;&#10;Description automatically generated">
            <a:extLst>
              <a:ext uri="{FF2B5EF4-FFF2-40B4-BE49-F238E27FC236}">
                <a16:creationId xmlns:a16="http://schemas.microsoft.com/office/drawing/2014/main" id="{00716555-4EA8-CA46-B2F0-7A0B81682BA6}"/>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59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372321" y="447746"/>
            <a:ext cx="3429642" cy="2360896"/>
          </a:xfrm>
          <a:prstGeom prst="rect">
            <a:avLst/>
          </a:prstGeom>
        </p:spPr>
      </p:pic>
      <p:pic>
        <p:nvPicPr>
          <p:cNvPr id="8" name="Picture 7" descr="A picture containing plant, helmet&#10;&#10;Description automatically generated">
            <a:extLst>
              <a:ext uri="{FF2B5EF4-FFF2-40B4-BE49-F238E27FC236}">
                <a16:creationId xmlns:a16="http://schemas.microsoft.com/office/drawing/2014/main" id="{86AFD1E0-43C6-EB46-910E-C905285E568A}"/>
              </a:ext>
            </a:extLst>
          </p:cNvPr>
          <p:cNvPicPr>
            <a:picLocks noChangeAspect="1"/>
          </p:cNvPicPr>
          <p:nvPr/>
        </p:nvPicPr>
        <p:blipFill>
          <a:blip r:embed="rId6" cstate="screen">
            <a:alphaModFix amt="81000"/>
            <a:extLst>
              <a:ext uri="{BEBA8EAE-BF5A-486C-A8C5-ECC9F3942E4B}">
                <a14:imgProps xmlns:a14="http://schemas.microsoft.com/office/drawing/2010/main">
                  <a14:imgLayer r:embed="rId7">
                    <a14:imgEffect>
                      <a14:colorTemperature colorTemp="3912"/>
                    </a14:imgEffect>
                    <a14:imgEffect>
                      <a14:saturation sat="95000"/>
                    </a14:imgEffect>
                    <a14:imgEffect>
                      <a14:brightnessContrast bright="-8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8372322" y="2902449"/>
            <a:ext cx="3429641" cy="2672587"/>
          </a:xfrm>
          <a:prstGeom prst="rect">
            <a:avLst/>
          </a:prstGeom>
        </p:spPr>
      </p:pic>
      <p:pic>
        <p:nvPicPr>
          <p:cNvPr id="9" name="Picture 8">
            <a:extLst>
              <a:ext uri="{FF2B5EF4-FFF2-40B4-BE49-F238E27FC236}">
                <a16:creationId xmlns:a16="http://schemas.microsoft.com/office/drawing/2014/main" id="{8FC16131-D944-2F44-101C-9F317D3041F1}"/>
              </a:ext>
            </a:extLst>
          </p:cNvPr>
          <p:cNvPicPr>
            <a:picLocks noChangeAspect="1"/>
          </p:cNvPicPr>
          <p:nvPr/>
        </p:nvPicPr>
        <p:blipFill>
          <a:blip r:embed="rId9"/>
          <a:stretch>
            <a:fillRect/>
          </a:stretch>
        </p:blipFill>
        <p:spPr>
          <a:xfrm>
            <a:off x="390037" y="5852185"/>
            <a:ext cx="798830" cy="798830"/>
          </a:xfrm>
          <a:prstGeom prst="rect">
            <a:avLst/>
          </a:prstGeom>
        </p:spPr>
      </p:pic>
      <p:sp>
        <p:nvSpPr>
          <p:cNvPr id="12" name="TextBox 11">
            <a:extLst>
              <a:ext uri="{FF2B5EF4-FFF2-40B4-BE49-F238E27FC236}">
                <a16:creationId xmlns:a16="http://schemas.microsoft.com/office/drawing/2014/main" id="{001B0115-AC16-F9B6-C977-AE059A42A537}"/>
              </a:ext>
            </a:extLst>
          </p:cNvPr>
          <p:cNvSpPr txBox="1"/>
          <p:nvPr/>
        </p:nvSpPr>
        <p:spPr>
          <a:xfrm>
            <a:off x="9257656" y="6435571"/>
            <a:ext cx="6098058" cy="215444"/>
          </a:xfrm>
          <a:prstGeom prst="rect">
            <a:avLst/>
          </a:prstGeom>
          <a:noFill/>
        </p:spPr>
        <p:txBody>
          <a:bodyPr wrap="square">
            <a:spAutoFit/>
          </a:bodyPr>
          <a:lstStyle/>
          <a:p>
            <a:r>
              <a:rPr lang="en-US" sz="800" dirty="0">
                <a:solidFill>
                  <a:schemeClr val="bg1"/>
                </a:solidFill>
              </a:rPr>
              <a:t>© BEYOND THE BARRIERS ACADEMY. ALL RIGHTS RESERVED.</a:t>
            </a:r>
          </a:p>
        </p:txBody>
      </p:sp>
      <p:pic>
        <p:nvPicPr>
          <p:cNvPr id="10" name="Picture 9" descr="A group of soldiers carrying a flag&#10;&#10;Description automatically generated with medium confidence">
            <a:extLst>
              <a:ext uri="{FF2B5EF4-FFF2-40B4-BE49-F238E27FC236}">
                <a16:creationId xmlns:a16="http://schemas.microsoft.com/office/drawing/2014/main" id="{199825FC-AF63-950F-5FC3-C3B59EA1B15E}"/>
              </a:ext>
            </a:extLst>
          </p:cNvPr>
          <p:cNvPicPr>
            <a:picLocks noChangeAspect="1"/>
          </p:cNvPicPr>
          <p:nvPr/>
        </p:nvPicPr>
        <p:blipFill>
          <a:blip r:embed="rId10"/>
          <a:stretch>
            <a:fillRect/>
          </a:stretch>
        </p:blipFill>
        <p:spPr>
          <a:xfrm>
            <a:off x="390037" y="436181"/>
            <a:ext cx="4035265" cy="2345224"/>
          </a:xfrm>
          <a:prstGeom prst="rect">
            <a:avLst/>
          </a:prstGeom>
        </p:spPr>
      </p:pic>
      <p:pic>
        <p:nvPicPr>
          <p:cNvPr id="14" name="Picture 13" descr="Timeline&#10;&#10;Description automatically generated">
            <a:extLst>
              <a:ext uri="{FF2B5EF4-FFF2-40B4-BE49-F238E27FC236}">
                <a16:creationId xmlns:a16="http://schemas.microsoft.com/office/drawing/2014/main" id="{1D45395C-070E-3A7D-6C5E-070D693911D3}"/>
              </a:ext>
            </a:extLst>
          </p:cNvPr>
          <p:cNvPicPr>
            <a:picLocks noChangeAspect="1"/>
          </p:cNvPicPr>
          <p:nvPr/>
        </p:nvPicPr>
        <p:blipFill>
          <a:blip r:embed="rId11"/>
          <a:stretch>
            <a:fillRect/>
          </a:stretch>
        </p:blipFill>
        <p:spPr>
          <a:xfrm>
            <a:off x="4548052" y="420508"/>
            <a:ext cx="3701519" cy="2360897"/>
          </a:xfrm>
          <a:prstGeom prst="rect">
            <a:avLst/>
          </a:prstGeom>
        </p:spPr>
      </p:pic>
      <p:pic>
        <p:nvPicPr>
          <p:cNvPr id="15" name="Picture Placeholder 12" descr="A hand holding a computer&#10;&#10;Description automatically generated with medium confidence">
            <a:extLst>
              <a:ext uri="{FF2B5EF4-FFF2-40B4-BE49-F238E27FC236}">
                <a16:creationId xmlns:a16="http://schemas.microsoft.com/office/drawing/2014/main" id="{44C971C3-F8E7-4592-5444-4682912FC4B6}"/>
              </a:ext>
            </a:extLst>
          </p:cNvPr>
          <p:cNvPicPr>
            <a:picLocks noChangeAspect="1"/>
          </p:cNvPicPr>
          <p:nvPr/>
        </p:nvPicPr>
        <p:blipFill>
          <a:blip r:embed="rId12">
            <a:extLst>
              <a:ext uri="{28A0092B-C50C-407E-A947-70E740481C1C}">
                <a14:useLocalDpi xmlns:a14="http://schemas.microsoft.com/office/drawing/2010/main" val="0"/>
              </a:ext>
            </a:extLst>
          </a:blip>
          <a:srcRect l="2556" r="2556"/>
          <a:stretch>
            <a:fillRect/>
          </a:stretch>
        </p:blipFill>
        <p:spPr>
          <a:xfrm>
            <a:off x="390037" y="2902449"/>
            <a:ext cx="4035264" cy="2672587"/>
          </a:xfrm>
          <a:custGeom>
            <a:avLst/>
            <a:gdLst>
              <a:gd name="connsiteX0" fmla="*/ 0 w 5569725"/>
              <a:gd name="connsiteY0" fmla="*/ 0 h 6134580"/>
              <a:gd name="connsiteX1" fmla="*/ 5569725 w 5569725"/>
              <a:gd name="connsiteY1" fmla="*/ 0 h 6134580"/>
              <a:gd name="connsiteX2" fmla="*/ 5569725 w 5569725"/>
              <a:gd name="connsiteY2" fmla="*/ 6134580 h 6134580"/>
              <a:gd name="connsiteX3" fmla="*/ 0 w 5569725"/>
              <a:gd name="connsiteY3" fmla="*/ 6134580 h 6134580"/>
            </a:gdLst>
            <a:ahLst/>
            <a:cxnLst>
              <a:cxn ang="0">
                <a:pos x="connsiteX0" y="connsiteY0"/>
              </a:cxn>
              <a:cxn ang="0">
                <a:pos x="connsiteX1" y="connsiteY1"/>
              </a:cxn>
              <a:cxn ang="0">
                <a:pos x="connsiteX2" y="connsiteY2"/>
              </a:cxn>
              <a:cxn ang="0">
                <a:pos x="connsiteX3" y="connsiteY3"/>
              </a:cxn>
            </a:cxnLst>
            <a:rect l="l" t="t" r="r" b="b"/>
            <a:pathLst>
              <a:path w="5569725" h="6134580">
                <a:moveTo>
                  <a:pt x="0" y="0"/>
                </a:moveTo>
                <a:lnTo>
                  <a:pt x="5569725" y="0"/>
                </a:lnTo>
                <a:lnTo>
                  <a:pt x="5569725" y="6134580"/>
                </a:lnTo>
                <a:lnTo>
                  <a:pt x="0" y="6134580"/>
                </a:lnTo>
                <a:close/>
              </a:path>
            </a:pathLst>
          </a:custGeom>
        </p:spPr>
      </p:pic>
      <p:pic>
        <p:nvPicPr>
          <p:cNvPr id="17" name="Picture 16" descr="A picture containing text&#10;&#10;Description automatically generated">
            <a:extLst>
              <a:ext uri="{FF2B5EF4-FFF2-40B4-BE49-F238E27FC236}">
                <a16:creationId xmlns:a16="http://schemas.microsoft.com/office/drawing/2014/main" id="{9BC63E7B-81A8-47B0-C5F7-125A2CCC3ABB}"/>
              </a:ext>
            </a:extLst>
          </p:cNvPr>
          <p:cNvPicPr>
            <a:picLocks noChangeAspect="1"/>
          </p:cNvPicPr>
          <p:nvPr/>
        </p:nvPicPr>
        <p:blipFill>
          <a:blip r:embed="rId13"/>
          <a:stretch>
            <a:fillRect/>
          </a:stretch>
        </p:blipFill>
        <p:spPr>
          <a:xfrm>
            <a:off x="4548052" y="2902449"/>
            <a:ext cx="3701519" cy="2672587"/>
          </a:xfrm>
          <a:prstGeom prst="rect">
            <a:avLst/>
          </a:prstGeom>
        </p:spPr>
      </p:pic>
      <p:sp>
        <p:nvSpPr>
          <p:cNvPr id="18" name="TextBox 17">
            <a:extLst>
              <a:ext uri="{FF2B5EF4-FFF2-40B4-BE49-F238E27FC236}">
                <a16:creationId xmlns:a16="http://schemas.microsoft.com/office/drawing/2014/main" id="{B1804226-20C3-9864-7073-B0AA169C014B}"/>
              </a:ext>
            </a:extLst>
          </p:cNvPr>
          <p:cNvSpPr txBox="1"/>
          <p:nvPr/>
        </p:nvSpPr>
        <p:spPr>
          <a:xfrm>
            <a:off x="3896751" y="5852185"/>
            <a:ext cx="4234375" cy="523220"/>
          </a:xfrm>
          <a:prstGeom prst="rect">
            <a:avLst/>
          </a:prstGeom>
          <a:noFill/>
        </p:spPr>
        <p:txBody>
          <a:bodyPr wrap="square" rtlCol="0">
            <a:spAutoFit/>
          </a:bodyPr>
          <a:lstStyle/>
          <a:p>
            <a:pPr algn="ctr"/>
            <a:r>
              <a:rPr lang="en-US" sz="2800" b="1" dirty="0">
                <a:solidFill>
                  <a:schemeClr val="bg1"/>
                </a:solidFill>
              </a:rPr>
              <a:t>THIS IS NOW</a:t>
            </a:r>
          </a:p>
        </p:txBody>
      </p:sp>
    </p:spTree>
    <p:extLst>
      <p:ext uri="{BB962C8B-B14F-4D97-AF65-F5344CB8AC3E}">
        <p14:creationId xmlns:p14="http://schemas.microsoft.com/office/powerpoint/2010/main" val="2010718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291D66-5504-8262-17AF-BB04AD85B6F4}"/>
              </a:ext>
            </a:extLst>
          </p:cNvPr>
          <p:cNvSpPr>
            <a:spLocks noGrp="1"/>
          </p:cNvSpPr>
          <p:nvPr>
            <p:ph type="ftr" sz="quarter" idx="11"/>
          </p:nvPr>
        </p:nvSpPr>
        <p:spPr>
          <a:xfrm>
            <a:off x="7794674" y="6268594"/>
            <a:ext cx="4114800" cy="365125"/>
          </a:xfrm>
        </p:spPr>
        <p:txBody>
          <a:bodyPr/>
          <a:lstStyle/>
          <a:p>
            <a:r>
              <a:rPr lang="en-US"/>
              <a:t>© BEYOND THE BARRIERS ACADEMY. ALL RIGHTS RESERVED.</a:t>
            </a:r>
          </a:p>
        </p:txBody>
      </p:sp>
      <p:sp>
        <p:nvSpPr>
          <p:cNvPr id="3" name="Slide Number Placeholder 2">
            <a:extLst>
              <a:ext uri="{FF2B5EF4-FFF2-40B4-BE49-F238E27FC236}">
                <a16:creationId xmlns:a16="http://schemas.microsoft.com/office/drawing/2014/main" id="{4756BA87-9B34-953F-9637-51876D590528}"/>
              </a:ext>
            </a:extLst>
          </p:cNvPr>
          <p:cNvSpPr>
            <a:spLocks noGrp="1"/>
          </p:cNvSpPr>
          <p:nvPr>
            <p:ph type="sldNum" sz="quarter" idx="12"/>
          </p:nvPr>
        </p:nvSpPr>
        <p:spPr/>
        <p:txBody>
          <a:bodyPr/>
          <a:lstStyle/>
          <a:p>
            <a:fld id="{F3116779-6288-D548-AD08-2729096E2EB4}" type="slidenum">
              <a:rPr lang="en-US" smtClean="0"/>
              <a:t>3</a:t>
            </a:fld>
            <a:endParaRPr lang="en-US"/>
          </a:p>
        </p:txBody>
      </p:sp>
      <p:pic>
        <p:nvPicPr>
          <p:cNvPr id="4" name="Picture Placeholder 9" descr="Rainbow threads and needle">
            <a:extLst>
              <a:ext uri="{FF2B5EF4-FFF2-40B4-BE49-F238E27FC236}">
                <a16:creationId xmlns:a16="http://schemas.microsoft.com/office/drawing/2014/main" id="{66BBC812-4477-FFA9-0C5E-F68602A079EC}"/>
              </a:ext>
            </a:extLst>
          </p:cNvPr>
          <p:cNvPicPr>
            <a:picLocks noChangeAspect="1"/>
          </p:cNvPicPr>
          <p:nvPr/>
        </p:nvPicPr>
        <p:blipFill>
          <a:blip r:embed="rId3">
            <a:extLst>
              <a:ext uri="{28A0092B-C50C-407E-A947-70E740481C1C}">
                <a14:useLocalDpi xmlns:a14="http://schemas.microsoft.com/office/drawing/2010/main" val="0"/>
              </a:ext>
            </a:extLst>
          </a:blip>
          <a:srcRect l="16647" r="16647"/>
          <a:stretch>
            <a:fillRect/>
          </a:stretch>
        </p:blipFill>
        <p:spPr>
          <a:xfrm>
            <a:off x="747600" y="1736724"/>
            <a:ext cx="2736000" cy="2736000"/>
          </a:xfrm>
          <a:prstGeom prst="ellipse">
            <a:avLst/>
          </a:prstGeom>
        </p:spPr>
      </p:pic>
      <p:sp>
        <p:nvSpPr>
          <p:cNvPr id="5" name="Text Placeholder 5">
            <a:extLst>
              <a:ext uri="{FF2B5EF4-FFF2-40B4-BE49-F238E27FC236}">
                <a16:creationId xmlns:a16="http://schemas.microsoft.com/office/drawing/2014/main" id="{EE831EDC-E4C1-7C82-7AA0-94B3763BB71D}"/>
              </a:ext>
            </a:extLst>
          </p:cNvPr>
          <p:cNvSpPr txBox="1">
            <a:spLocks/>
          </p:cNvSpPr>
          <p:nvPr/>
        </p:nvSpPr>
        <p:spPr>
          <a:xfrm>
            <a:off x="731662" y="224281"/>
            <a:ext cx="2737653" cy="1693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dirty="0"/>
          </a:p>
          <a:p>
            <a:pPr marL="0" indent="0" algn="ctr">
              <a:buNone/>
            </a:pPr>
            <a:r>
              <a:rPr lang="en-US" dirty="0"/>
              <a:t>WHY?</a:t>
            </a:r>
          </a:p>
        </p:txBody>
      </p:sp>
      <p:sp>
        <p:nvSpPr>
          <p:cNvPr id="6" name="Text Placeholder 6">
            <a:extLst>
              <a:ext uri="{FF2B5EF4-FFF2-40B4-BE49-F238E27FC236}">
                <a16:creationId xmlns:a16="http://schemas.microsoft.com/office/drawing/2014/main" id="{0A5B821C-90C9-EF07-59B3-725D30633076}"/>
              </a:ext>
            </a:extLst>
          </p:cNvPr>
          <p:cNvSpPr txBox="1">
            <a:spLocks/>
          </p:cNvSpPr>
          <p:nvPr/>
        </p:nvSpPr>
        <p:spPr>
          <a:xfrm>
            <a:off x="8724338" y="224281"/>
            <a:ext cx="2737653" cy="1693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dirty="0"/>
          </a:p>
          <a:p>
            <a:pPr marL="0" indent="0" algn="ctr">
              <a:buNone/>
            </a:pPr>
            <a:r>
              <a:rPr lang="en-US" dirty="0"/>
              <a:t>HOW?</a:t>
            </a:r>
          </a:p>
          <a:p>
            <a:endParaRPr lang="en-US" dirty="0"/>
          </a:p>
        </p:txBody>
      </p:sp>
      <p:sp>
        <p:nvSpPr>
          <p:cNvPr id="7" name="Text Placeholder 7">
            <a:extLst>
              <a:ext uri="{FF2B5EF4-FFF2-40B4-BE49-F238E27FC236}">
                <a16:creationId xmlns:a16="http://schemas.microsoft.com/office/drawing/2014/main" id="{6B0791E7-2834-C32A-F01D-B3C7753B5E27}"/>
              </a:ext>
            </a:extLst>
          </p:cNvPr>
          <p:cNvSpPr txBox="1">
            <a:spLocks/>
          </p:cNvSpPr>
          <p:nvPr/>
        </p:nvSpPr>
        <p:spPr>
          <a:xfrm>
            <a:off x="4720031" y="224281"/>
            <a:ext cx="2737653" cy="1693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dirty="0"/>
          </a:p>
          <a:p>
            <a:pPr marL="0" indent="0" algn="ctr">
              <a:buNone/>
            </a:pPr>
            <a:r>
              <a:rPr lang="en-US" dirty="0"/>
              <a:t>WHAT?</a:t>
            </a:r>
          </a:p>
        </p:txBody>
      </p:sp>
      <p:pic>
        <p:nvPicPr>
          <p:cNvPr id="8" name="Content Placeholder 6">
            <a:extLst>
              <a:ext uri="{FF2B5EF4-FFF2-40B4-BE49-F238E27FC236}">
                <a16:creationId xmlns:a16="http://schemas.microsoft.com/office/drawing/2014/main" id="{2FAE2822-13FB-37EF-FA18-D4CB108777D0}"/>
              </a:ext>
            </a:extLst>
          </p:cNvPr>
          <p:cNvPicPr>
            <a:picLocks noChangeAspect="1"/>
          </p:cNvPicPr>
          <p:nvPr/>
        </p:nvPicPr>
        <p:blipFill>
          <a:blip r:embed="rId4">
            <a:extLst>
              <a:ext uri="{28A0092B-C50C-407E-A947-70E740481C1C}">
                <a14:useLocalDpi xmlns:a14="http://schemas.microsoft.com/office/drawing/2010/main" val="0"/>
              </a:ext>
            </a:extLst>
          </a:blip>
          <a:srcRect l="16668" r="16668"/>
          <a:stretch>
            <a:fillRect/>
          </a:stretch>
        </p:blipFill>
        <p:spPr>
          <a:xfrm>
            <a:off x="4737622" y="1713537"/>
            <a:ext cx="2736000" cy="2736000"/>
          </a:xfrm>
          <a:prstGeom prst="ellipse">
            <a:avLst/>
          </a:prstGeom>
        </p:spPr>
      </p:pic>
      <p:pic>
        <p:nvPicPr>
          <p:cNvPr id="9" name="Picture Placeholder 16" descr="Business team brainstorming">
            <a:extLst>
              <a:ext uri="{FF2B5EF4-FFF2-40B4-BE49-F238E27FC236}">
                <a16:creationId xmlns:a16="http://schemas.microsoft.com/office/drawing/2014/main" id="{3818AB0B-637E-6E15-FB91-0F8EBBC811A3}"/>
              </a:ext>
            </a:extLst>
          </p:cNvPr>
          <p:cNvPicPr>
            <a:picLocks noChangeAspect="1"/>
          </p:cNvPicPr>
          <p:nvPr/>
        </p:nvPicPr>
        <p:blipFill>
          <a:blip r:embed="rId5">
            <a:extLst>
              <a:ext uri="{28A0092B-C50C-407E-A947-70E740481C1C}">
                <a14:useLocalDpi xmlns:a14="http://schemas.microsoft.com/office/drawing/2010/main" val="0"/>
              </a:ext>
            </a:extLst>
          </a:blip>
          <a:srcRect l="16667" r="16667"/>
          <a:stretch>
            <a:fillRect/>
          </a:stretch>
        </p:blipFill>
        <p:spPr>
          <a:xfrm>
            <a:off x="8708400" y="1683403"/>
            <a:ext cx="2736000" cy="2736000"/>
          </a:xfrm>
          <a:prstGeom prst="ellipse">
            <a:avLst/>
          </a:prstGeom>
        </p:spPr>
      </p:pic>
      <p:sp>
        <p:nvSpPr>
          <p:cNvPr id="10" name="TextBox 9">
            <a:extLst>
              <a:ext uri="{FF2B5EF4-FFF2-40B4-BE49-F238E27FC236}">
                <a16:creationId xmlns:a16="http://schemas.microsoft.com/office/drawing/2014/main" id="{7E2E8079-DA3D-07E6-C00B-611F714AAB03}"/>
              </a:ext>
            </a:extLst>
          </p:cNvPr>
          <p:cNvSpPr txBox="1"/>
          <p:nvPr/>
        </p:nvSpPr>
        <p:spPr>
          <a:xfrm>
            <a:off x="3483600" y="5509193"/>
            <a:ext cx="5556739" cy="369332"/>
          </a:xfrm>
          <a:prstGeom prst="rect">
            <a:avLst/>
          </a:prstGeom>
          <a:noFill/>
        </p:spPr>
        <p:txBody>
          <a:bodyPr wrap="square" rtlCol="0">
            <a:spAutoFit/>
          </a:bodyPr>
          <a:lstStyle/>
          <a:p>
            <a:pPr algn="ctr"/>
            <a:r>
              <a:rPr lang="en-US" b="1" dirty="0">
                <a:solidFill>
                  <a:schemeClr val="bg1"/>
                </a:solidFill>
              </a:rPr>
              <a:t>CLARITY / TRANSPARENCY / ACCOUNTABILITY</a:t>
            </a:r>
          </a:p>
        </p:txBody>
      </p:sp>
      <p:pic>
        <p:nvPicPr>
          <p:cNvPr id="11" name="Picture 10">
            <a:extLst>
              <a:ext uri="{FF2B5EF4-FFF2-40B4-BE49-F238E27FC236}">
                <a16:creationId xmlns:a16="http://schemas.microsoft.com/office/drawing/2014/main" id="{7E5C783E-EF78-BA4D-4FCE-9827C898ED66}"/>
              </a:ext>
            </a:extLst>
          </p:cNvPr>
          <p:cNvPicPr>
            <a:picLocks noChangeAspect="1"/>
          </p:cNvPicPr>
          <p:nvPr/>
        </p:nvPicPr>
        <p:blipFill>
          <a:blip r:embed="rId6"/>
          <a:stretch>
            <a:fillRect/>
          </a:stretch>
        </p:blipFill>
        <p:spPr>
          <a:xfrm>
            <a:off x="470493" y="5662595"/>
            <a:ext cx="798830" cy="798830"/>
          </a:xfrm>
          <a:prstGeom prst="rect">
            <a:avLst/>
          </a:prstGeom>
        </p:spPr>
      </p:pic>
    </p:spTree>
    <p:extLst>
      <p:ext uri="{BB962C8B-B14F-4D97-AF65-F5344CB8AC3E}">
        <p14:creationId xmlns:p14="http://schemas.microsoft.com/office/powerpoint/2010/main" val="1364560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A96378-93E4-4F4D-8303-8D6D9C9490B2}"/>
              </a:ext>
            </a:extLst>
          </p:cNvPr>
          <p:cNvSpPr>
            <a:spLocks noGrp="1"/>
          </p:cNvSpPr>
          <p:nvPr>
            <p:ph type="ftr" sz="quarter" idx="11"/>
          </p:nvPr>
        </p:nvSpPr>
        <p:spPr>
          <a:xfrm>
            <a:off x="8026248" y="6282393"/>
            <a:ext cx="4114800" cy="365125"/>
          </a:xfrm>
        </p:spPr>
        <p:txBody>
          <a:bodyPr/>
          <a:lstStyle/>
          <a:p>
            <a:r>
              <a:rPr lang="en-US" dirty="0"/>
              <a:t>© BEYOND THE BARRIERS ACADEMY. ALL RIGHTS RESERVED.</a:t>
            </a:r>
          </a:p>
        </p:txBody>
      </p:sp>
      <p:grpSp>
        <p:nvGrpSpPr>
          <p:cNvPr id="5" name="Group 4">
            <a:extLst>
              <a:ext uri="{FF2B5EF4-FFF2-40B4-BE49-F238E27FC236}">
                <a16:creationId xmlns:a16="http://schemas.microsoft.com/office/drawing/2014/main" id="{3FAB7ABB-A493-5B43-B5CE-7EC934BBC312}"/>
              </a:ext>
            </a:extLst>
          </p:cNvPr>
          <p:cNvGrpSpPr/>
          <p:nvPr/>
        </p:nvGrpSpPr>
        <p:grpSpPr>
          <a:xfrm>
            <a:off x="995013" y="701070"/>
            <a:ext cx="10201973" cy="1200329"/>
            <a:chOff x="1458388" y="904615"/>
            <a:chExt cx="10201973" cy="1200329"/>
          </a:xfrm>
        </p:grpSpPr>
        <p:grpSp>
          <p:nvGrpSpPr>
            <p:cNvPr id="6" name="Group 5">
              <a:extLst>
                <a:ext uri="{FF2B5EF4-FFF2-40B4-BE49-F238E27FC236}">
                  <a16:creationId xmlns:a16="http://schemas.microsoft.com/office/drawing/2014/main" id="{50B5F311-5913-CE45-BE95-2D44DDDA9C32}"/>
                </a:ext>
              </a:extLst>
            </p:cNvPr>
            <p:cNvGrpSpPr/>
            <p:nvPr/>
          </p:nvGrpSpPr>
          <p:grpSpPr>
            <a:xfrm>
              <a:off x="1458388" y="1004642"/>
              <a:ext cx="3808816" cy="1015663"/>
              <a:chOff x="919432" y="250987"/>
              <a:chExt cx="3808816" cy="1015663"/>
            </a:xfrm>
          </p:grpSpPr>
          <p:grpSp>
            <p:nvGrpSpPr>
              <p:cNvPr id="12" name="Group 11">
                <a:extLst>
                  <a:ext uri="{FF2B5EF4-FFF2-40B4-BE49-F238E27FC236}">
                    <a16:creationId xmlns:a16="http://schemas.microsoft.com/office/drawing/2014/main" id="{EB178C7E-8CEB-7240-8C09-51369F257631}"/>
                  </a:ext>
                </a:extLst>
              </p:cNvPr>
              <p:cNvGrpSpPr/>
              <p:nvPr/>
            </p:nvGrpSpPr>
            <p:grpSpPr>
              <a:xfrm>
                <a:off x="919432" y="308818"/>
                <a:ext cx="900000" cy="900000"/>
                <a:chOff x="919432" y="240548"/>
                <a:chExt cx="900000" cy="900000"/>
              </a:xfrm>
            </p:grpSpPr>
            <p:sp>
              <p:nvSpPr>
                <p:cNvPr id="14" name="Oval 13">
                  <a:extLst>
                    <a:ext uri="{FF2B5EF4-FFF2-40B4-BE49-F238E27FC236}">
                      <a16:creationId xmlns:a16="http://schemas.microsoft.com/office/drawing/2014/main" id="{75B29D89-F234-5643-A5B7-5D90B5218C37}"/>
                    </a:ext>
                  </a:extLst>
                </p:cNvPr>
                <p:cNvSpPr>
                  <a:spLocks noChangeAspect="1"/>
                </p:cNvSpPr>
                <p:nvPr/>
              </p:nvSpPr>
              <p:spPr>
                <a:xfrm>
                  <a:off x="919432" y="240548"/>
                  <a:ext cx="900000" cy="90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2">
                        <a:lumMod val="50000"/>
                      </a:schemeClr>
                    </a:solidFill>
                  </a:endParaRPr>
                </a:p>
              </p:txBody>
            </p:sp>
            <p:pic>
              <p:nvPicPr>
                <p:cNvPr id="15" name="Graphic 14">
                  <a:extLst>
                    <a:ext uri="{FF2B5EF4-FFF2-40B4-BE49-F238E27FC236}">
                      <a16:creationId xmlns:a16="http://schemas.microsoft.com/office/drawing/2014/main" id="{2FFC6210-EC99-C745-B6FE-47DC4DC7A012}"/>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009432" y="330548"/>
                  <a:ext cx="720000" cy="720000"/>
                </a:xfrm>
                <a:prstGeom prst="rect">
                  <a:avLst/>
                </a:prstGeom>
              </p:spPr>
            </p:pic>
          </p:grpSp>
          <p:sp>
            <p:nvSpPr>
              <p:cNvPr id="13" name="TextBox 12">
                <a:extLst>
                  <a:ext uri="{FF2B5EF4-FFF2-40B4-BE49-F238E27FC236}">
                    <a16:creationId xmlns:a16="http://schemas.microsoft.com/office/drawing/2014/main" id="{CA050A60-511B-6B43-9AAF-5FA1639A1D1B}"/>
                  </a:ext>
                </a:extLst>
              </p:cNvPr>
              <p:cNvSpPr txBox="1"/>
              <p:nvPr/>
            </p:nvSpPr>
            <p:spPr>
              <a:xfrm>
                <a:off x="1814407" y="250987"/>
                <a:ext cx="2913841" cy="1015663"/>
              </a:xfrm>
              <a:prstGeom prst="rect">
                <a:avLst/>
              </a:prstGeom>
              <a:noFill/>
            </p:spPr>
            <p:txBody>
              <a:bodyPr wrap="square" rtlCol="0">
                <a:spAutoFit/>
              </a:bodyPr>
              <a:lstStyle/>
              <a:p>
                <a:r>
                  <a:rPr lang="en-GB" sz="1400" b="1" dirty="0">
                    <a:solidFill>
                      <a:schemeClr val="bg1"/>
                    </a:solidFill>
                    <a:latin typeface="+mj-lt"/>
                  </a:rPr>
                  <a:t>High Performing Teams</a:t>
                </a:r>
              </a:p>
              <a:p>
                <a:r>
                  <a:rPr lang="en-US" sz="1200" b="1" dirty="0">
                    <a:solidFill>
                      <a:schemeClr val="bg1"/>
                    </a:solidFill>
                  </a:rPr>
                  <a:t>Cognitive diversity can enhance team innovation by up to 20%</a:t>
                </a:r>
              </a:p>
              <a:p>
                <a:r>
                  <a:rPr lang="en-GB" sz="1000" b="1" i="1" dirty="0">
                    <a:solidFill>
                      <a:schemeClr val="bg1"/>
                    </a:solidFill>
                  </a:rPr>
                  <a:t>The diversity and inclusion revolution: Eight powerful truths, Deloitte (2018)</a:t>
                </a:r>
              </a:p>
            </p:txBody>
          </p:sp>
        </p:grpSp>
        <p:grpSp>
          <p:nvGrpSpPr>
            <p:cNvPr id="7" name="Group 6">
              <a:extLst>
                <a:ext uri="{FF2B5EF4-FFF2-40B4-BE49-F238E27FC236}">
                  <a16:creationId xmlns:a16="http://schemas.microsoft.com/office/drawing/2014/main" id="{86ADFA0D-A8B1-B44E-8B0E-013220B813BF}"/>
                </a:ext>
              </a:extLst>
            </p:cNvPr>
            <p:cNvGrpSpPr/>
            <p:nvPr/>
          </p:nvGrpSpPr>
          <p:grpSpPr>
            <a:xfrm>
              <a:off x="6588471" y="904615"/>
              <a:ext cx="5071890" cy="1200329"/>
              <a:chOff x="6049515" y="218652"/>
              <a:chExt cx="5071890" cy="1200329"/>
            </a:xfrm>
          </p:grpSpPr>
          <p:grpSp>
            <p:nvGrpSpPr>
              <p:cNvPr id="8" name="Group 7">
                <a:extLst>
                  <a:ext uri="{FF2B5EF4-FFF2-40B4-BE49-F238E27FC236}">
                    <a16:creationId xmlns:a16="http://schemas.microsoft.com/office/drawing/2014/main" id="{8469AC37-F931-5947-8780-A167D9FC830A}"/>
                  </a:ext>
                </a:extLst>
              </p:cNvPr>
              <p:cNvGrpSpPr/>
              <p:nvPr/>
            </p:nvGrpSpPr>
            <p:grpSpPr>
              <a:xfrm>
                <a:off x="6049515" y="377089"/>
                <a:ext cx="900000" cy="900000"/>
                <a:chOff x="6049515" y="377089"/>
                <a:chExt cx="900000" cy="900000"/>
              </a:xfrm>
            </p:grpSpPr>
            <p:sp>
              <p:nvSpPr>
                <p:cNvPr id="10" name="Oval 9">
                  <a:extLst>
                    <a:ext uri="{FF2B5EF4-FFF2-40B4-BE49-F238E27FC236}">
                      <a16:creationId xmlns:a16="http://schemas.microsoft.com/office/drawing/2014/main" id="{FE2279BF-5C45-9248-960F-84150ED0860D}"/>
                    </a:ext>
                  </a:extLst>
                </p:cNvPr>
                <p:cNvSpPr>
                  <a:spLocks noChangeAspect="1"/>
                </p:cNvSpPr>
                <p:nvPr/>
              </p:nvSpPr>
              <p:spPr>
                <a:xfrm>
                  <a:off x="6049515" y="377089"/>
                  <a:ext cx="900000" cy="9000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50000"/>
                      </a:schemeClr>
                    </a:solidFill>
                  </a:endParaRPr>
                </a:p>
              </p:txBody>
            </p:sp>
            <p:pic>
              <p:nvPicPr>
                <p:cNvPr id="11" name="Graphic 10">
                  <a:extLst>
                    <a:ext uri="{FF2B5EF4-FFF2-40B4-BE49-F238E27FC236}">
                      <a16:creationId xmlns:a16="http://schemas.microsoft.com/office/drawing/2014/main" id="{C7E31D4C-532E-064E-9A3B-334E3062CC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93515" y="521089"/>
                  <a:ext cx="612000" cy="612000"/>
                </a:xfrm>
                <a:prstGeom prst="rect">
                  <a:avLst/>
                </a:prstGeom>
              </p:spPr>
            </p:pic>
          </p:grpSp>
          <p:sp>
            <p:nvSpPr>
              <p:cNvPr id="9" name="TextBox 8">
                <a:extLst>
                  <a:ext uri="{FF2B5EF4-FFF2-40B4-BE49-F238E27FC236}">
                    <a16:creationId xmlns:a16="http://schemas.microsoft.com/office/drawing/2014/main" id="{5BFD9FAF-2CD0-7845-A1CA-91CDED200126}"/>
                  </a:ext>
                </a:extLst>
              </p:cNvPr>
              <p:cNvSpPr txBox="1"/>
              <p:nvPr/>
            </p:nvSpPr>
            <p:spPr>
              <a:xfrm>
                <a:off x="6949515" y="218652"/>
                <a:ext cx="4171890" cy="1200329"/>
              </a:xfrm>
              <a:prstGeom prst="rect">
                <a:avLst/>
              </a:prstGeom>
              <a:noFill/>
            </p:spPr>
            <p:txBody>
              <a:bodyPr wrap="square" rtlCol="0">
                <a:spAutoFit/>
              </a:bodyPr>
              <a:lstStyle/>
              <a:p>
                <a:r>
                  <a:rPr lang="en-GB" sz="1400" b="1" dirty="0">
                    <a:solidFill>
                      <a:schemeClr val="bg1"/>
                    </a:solidFill>
                    <a:latin typeface="+mj-lt"/>
                  </a:rPr>
                  <a:t>Commercial Advantage</a:t>
                </a:r>
              </a:p>
              <a:p>
                <a:r>
                  <a:rPr lang="en-GB" sz="1200" b="1" dirty="0">
                    <a:solidFill>
                      <a:schemeClr val="bg1"/>
                    </a:solidFill>
                  </a:rPr>
                  <a:t>Companies in the top quartile for gender and ethic diversity on executive teams are more likely to achieve above average profitability than companies in the fourth quartile.</a:t>
                </a:r>
                <a:br>
                  <a:rPr lang="en-GB" sz="1200" b="1" dirty="0">
                    <a:solidFill>
                      <a:schemeClr val="bg1"/>
                    </a:solidFill>
                  </a:rPr>
                </a:br>
                <a:r>
                  <a:rPr lang="en-GB" sz="1200" b="1" dirty="0">
                    <a:solidFill>
                      <a:schemeClr val="bg1"/>
                    </a:solidFill>
                  </a:rPr>
                  <a:t>(+25% by gender diversity, +36% by ethnic diversity)</a:t>
                </a:r>
              </a:p>
              <a:p>
                <a:r>
                  <a:rPr lang="en-GB" sz="1000" b="1" i="1" dirty="0">
                    <a:solidFill>
                      <a:schemeClr val="bg1"/>
                    </a:solidFill>
                  </a:rPr>
                  <a:t>Diversity Wins, McKinsey (2020)</a:t>
                </a:r>
              </a:p>
            </p:txBody>
          </p:sp>
        </p:grpSp>
      </p:grpSp>
      <p:grpSp>
        <p:nvGrpSpPr>
          <p:cNvPr id="16" name="Group 15">
            <a:extLst>
              <a:ext uri="{FF2B5EF4-FFF2-40B4-BE49-F238E27FC236}">
                <a16:creationId xmlns:a16="http://schemas.microsoft.com/office/drawing/2014/main" id="{10C0B074-537F-0D4C-842F-AD90441B69C9}"/>
              </a:ext>
            </a:extLst>
          </p:cNvPr>
          <p:cNvGrpSpPr/>
          <p:nvPr/>
        </p:nvGrpSpPr>
        <p:grpSpPr>
          <a:xfrm>
            <a:off x="384620" y="2295012"/>
            <a:ext cx="11422759" cy="1452672"/>
            <a:chOff x="289816" y="2752333"/>
            <a:chExt cx="11422759" cy="1452672"/>
          </a:xfrm>
        </p:grpSpPr>
        <p:grpSp>
          <p:nvGrpSpPr>
            <p:cNvPr id="17" name="Group 16">
              <a:extLst>
                <a:ext uri="{FF2B5EF4-FFF2-40B4-BE49-F238E27FC236}">
                  <a16:creationId xmlns:a16="http://schemas.microsoft.com/office/drawing/2014/main" id="{30F2E9FB-209E-7E4F-9CA1-302E51F0C380}"/>
                </a:ext>
              </a:extLst>
            </p:cNvPr>
            <p:cNvGrpSpPr/>
            <p:nvPr/>
          </p:nvGrpSpPr>
          <p:grpSpPr>
            <a:xfrm>
              <a:off x="289816" y="2752333"/>
              <a:ext cx="4108799" cy="1452672"/>
              <a:chOff x="289816" y="2345217"/>
              <a:chExt cx="4108799" cy="1452672"/>
            </a:xfrm>
          </p:grpSpPr>
          <p:grpSp>
            <p:nvGrpSpPr>
              <p:cNvPr id="23" name="Group 22">
                <a:extLst>
                  <a:ext uri="{FF2B5EF4-FFF2-40B4-BE49-F238E27FC236}">
                    <a16:creationId xmlns:a16="http://schemas.microsoft.com/office/drawing/2014/main" id="{1FF6BCD0-3213-9C4E-8B6D-8870837798B4}"/>
                  </a:ext>
                </a:extLst>
              </p:cNvPr>
              <p:cNvGrpSpPr/>
              <p:nvPr/>
            </p:nvGrpSpPr>
            <p:grpSpPr>
              <a:xfrm>
                <a:off x="289816" y="2563057"/>
                <a:ext cx="900000" cy="900000"/>
                <a:chOff x="289816" y="2572930"/>
                <a:chExt cx="900000" cy="900000"/>
              </a:xfrm>
            </p:grpSpPr>
            <p:sp>
              <p:nvSpPr>
                <p:cNvPr id="25" name="Oval 24">
                  <a:extLst>
                    <a:ext uri="{FF2B5EF4-FFF2-40B4-BE49-F238E27FC236}">
                      <a16:creationId xmlns:a16="http://schemas.microsoft.com/office/drawing/2014/main" id="{C81CC91E-F9AA-0E44-A732-2EDBB91EB1C6}"/>
                    </a:ext>
                  </a:extLst>
                </p:cNvPr>
                <p:cNvSpPr>
                  <a:spLocks noChangeAspect="1"/>
                </p:cNvSpPr>
                <p:nvPr/>
              </p:nvSpPr>
              <p:spPr>
                <a:xfrm>
                  <a:off x="289816" y="2572930"/>
                  <a:ext cx="900000" cy="90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50000"/>
                      </a:schemeClr>
                    </a:solidFill>
                  </a:endParaRPr>
                </a:p>
              </p:txBody>
            </p:sp>
            <p:pic>
              <p:nvPicPr>
                <p:cNvPr id="26" name="Graphic 25">
                  <a:extLst>
                    <a:ext uri="{FF2B5EF4-FFF2-40B4-BE49-F238E27FC236}">
                      <a16:creationId xmlns:a16="http://schemas.microsoft.com/office/drawing/2014/main" id="{76FDF249-C2B5-CD47-9F05-EC5BB6A437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9816" y="2752930"/>
                  <a:ext cx="540000" cy="540000"/>
                </a:xfrm>
                <a:prstGeom prst="rect">
                  <a:avLst/>
                </a:prstGeom>
              </p:spPr>
            </p:pic>
          </p:grpSp>
          <p:sp>
            <p:nvSpPr>
              <p:cNvPr id="24" name="TextBox 23">
                <a:extLst>
                  <a:ext uri="{FF2B5EF4-FFF2-40B4-BE49-F238E27FC236}">
                    <a16:creationId xmlns:a16="http://schemas.microsoft.com/office/drawing/2014/main" id="{4D2DE6FB-2EC2-7541-8BB8-3E39F77E40A7}"/>
                  </a:ext>
                </a:extLst>
              </p:cNvPr>
              <p:cNvSpPr txBox="1"/>
              <p:nvPr/>
            </p:nvSpPr>
            <p:spPr>
              <a:xfrm>
                <a:off x="1189816" y="2345217"/>
                <a:ext cx="3208799" cy="1452672"/>
              </a:xfrm>
              <a:prstGeom prst="rect">
                <a:avLst/>
              </a:prstGeom>
              <a:noFill/>
            </p:spPr>
            <p:txBody>
              <a:bodyPr wrap="square" rtlCol="0" anchor="ctr" anchorCtr="0">
                <a:noAutofit/>
              </a:bodyPr>
              <a:lstStyle/>
              <a:p>
                <a:r>
                  <a:rPr lang="en-GB" sz="1400" b="1" dirty="0">
                    <a:solidFill>
                      <a:schemeClr val="bg1"/>
                    </a:solidFill>
                  </a:rPr>
                  <a:t>Client and Community Engagement</a:t>
                </a:r>
              </a:p>
              <a:p>
                <a:r>
                  <a:rPr lang="en-US" sz="1200" b="1" dirty="0">
                    <a:solidFill>
                      <a:schemeClr val="bg1"/>
                    </a:solidFill>
                  </a:rPr>
                  <a:t>Individuals aware of a brand’s supplier diversity initiatives were 45% more likely to perceive the brand as valuing diversity and 25% were more likely to think favorably about the brand.</a:t>
                </a:r>
              </a:p>
              <a:p>
                <a:r>
                  <a:rPr lang="en-GB" sz="1000" b="1" i="1" dirty="0">
                    <a:solidFill>
                      <a:schemeClr val="bg1"/>
                    </a:solidFill>
                  </a:rPr>
                  <a:t>Research for Coca Cola, </a:t>
                </a:r>
                <a:r>
                  <a:rPr lang="en-GB" sz="1000" b="1" i="1" dirty="0" err="1">
                    <a:solidFill>
                      <a:schemeClr val="bg1"/>
                    </a:solidFill>
                  </a:rPr>
                  <a:t>Hootology</a:t>
                </a:r>
                <a:r>
                  <a:rPr lang="en-GB" sz="1000" b="1" i="1" dirty="0">
                    <a:solidFill>
                      <a:schemeClr val="bg1"/>
                    </a:solidFill>
                  </a:rPr>
                  <a:t> (2019)</a:t>
                </a:r>
              </a:p>
            </p:txBody>
          </p:sp>
        </p:grpSp>
        <p:grpSp>
          <p:nvGrpSpPr>
            <p:cNvPr id="18" name="Group 17">
              <a:extLst>
                <a:ext uri="{FF2B5EF4-FFF2-40B4-BE49-F238E27FC236}">
                  <a16:creationId xmlns:a16="http://schemas.microsoft.com/office/drawing/2014/main" id="{51537423-BBA4-E248-8A04-7AD9BE1871A0}"/>
                </a:ext>
              </a:extLst>
            </p:cNvPr>
            <p:cNvGrpSpPr/>
            <p:nvPr/>
          </p:nvGrpSpPr>
          <p:grpSpPr>
            <a:xfrm>
              <a:off x="8286148" y="2820009"/>
              <a:ext cx="3426427" cy="1200329"/>
              <a:chOff x="8286148" y="2640407"/>
              <a:chExt cx="3426427" cy="1200329"/>
            </a:xfrm>
          </p:grpSpPr>
          <p:grpSp>
            <p:nvGrpSpPr>
              <p:cNvPr id="19" name="Group 18">
                <a:extLst>
                  <a:ext uri="{FF2B5EF4-FFF2-40B4-BE49-F238E27FC236}">
                    <a16:creationId xmlns:a16="http://schemas.microsoft.com/office/drawing/2014/main" id="{1F29FAF7-2CD5-E244-854E-50CA46A1EF57}"/>
                  </a:ext>
                </a:extLst>
              </p:cNvPr>
              <p:cNvGrpSpPr/>
              <p:nvPr/>
            </p:nvGrpSpPr>
            <p:grpSpPr>
              <a:xfrm>
                <a:off x="10812575" y="2790572"/>
                <a:ext cx="900000" cy="900000"/>
                <a:chOff x="10605575" y="2646145"/>
                <a:chExt cx="900000" cy="900000"/>
              </a:xfrm>
            </p:grpSpPr>
            <p:sp>
              <p:nvSpPr>
                <p:cNvPr id="21" name="Oval 20">
                  <a:extLst>
                    <a:ext uri="{FF2B5EF4-FFF2-40B4-BE49-F238E27FC236}">
                      <a16:creationId xmlns:a16="http://schemas.microsoft.com/office/drawing/2014/main" id="{70242CA8-02A3-2044-B860-1A6CF2D2515B}"/>
                    </a:ext>
                  </a:extLst>
                </p:cNvPr>
                <p:cNvSpPr>
                  <a:spLocks noChangeAspect="1"/>
                </p:cNvSpPr>
                <p:nvPr/>
              </p:nvSpPr>
              <p:spPr>
                <a:xfrm>
                  <a:off x="10605575" y="2646145"/>
                  <a:ext cx="900000" cy="900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50000"/>
                      </a:schemeClr>
                    </a:solidFill>
                  </a:endParaRPr>
                </a:p>
              </p:txBody>
            </p:sp>
            <p:pic>
              <p:nvPicPr>
                <p:cNvPr id="22" name="Graphic 21">
                  <a:extLst>
                    <a:ext uri="{FF2B5EF4-FFF2-40B4-BE49-F238E27FC236}">
                      <a16:creationId xmlns:a16="http://schemas.microsoft.com/office/drawing/2014/main" id="{C6A6194A-399E-7343-8114-79DDCCE034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49575" y="2790145"/>
                  <a:ext cx="612000" cy="612000"/>
                </a:xfrm>
                <a:prstGeom prst="rect">
                  <a:avLst/>
                </a:prstGeom>
              </p:spPr>
            </p:pic>
          </p:grpSp>
          <p:sp>
            <p:nvSpPr>
              <p:cNvPr id="20" name="TextBox 19">
                <a:extLst>
                  <a:ext uri="{FF2B5EF4-FFF2-40B4-BE49-F238E27FC236}">
                    <a16:creationId xmlns:a16="http://schemas.microsoft.com/office/drawing/2014/main" id="{E2CF5515-1493-644C-90E0-3D87D2F38E8F}"/>
                  </a:ext>
                </a:extLst>
              </p:cNvPr>
              <p:cNvSpPr txBox="1"/>
              <p:nvPr/>
            </p:nvSpPr>
            <p:spPr>
              <a:xfrm>
                <a:off x="8286148" y="2640407"/>
                <a:ext cx="2520000" cy="1200329"/>
              </a:xfrm>
              <a:prstGeom prst="rect">
                <a:avLst/>
              </a:prstGeom>
              <a:noFill/>
            </p:spPr>
            <p:txBody>
              <a:bodyPr wrap="square" rtlCol="0">
                <a:spAutoFit/>
              </a:bodyPr>
              <a:lstStyle/>
              <a:p>
                <a:pPr algn="r"/>
                <a:r>
                  <a:rPr lang="en-GB" sz="1400" b="1" dirty="0">
                    <a:solidFill>
                      <a:schemeClr val="bg1"/>
                    </a:solidFill>
                  </a:rPr>
                  <a:t>Fit for the Future</a:t>
                </a:r>
              </a:p>
              <a:p>
                <a:pPr algn="r"/>
                <a:r>
                  <a:rPr lang="en-GB" sz="1200" b="1" dirty="0">
                    <a:solidFill>
                      <a:schemeClr val="bg1"/>
                    </a:solidFill>
                  </a:rPr>
                  <a:t>Organisations with inclusive cultures are 6x more likely to be innovative and agile</a:t>
                </a:r>
              </a:p>
              <a:p>
                <a:pPr algn="r"/>
                <a:r>
                  <a:rPr lang="en-US" sz="1000" b="1" i="1" dirty="0">
                    <a:solidFill>
                      <a:schemeClr val="bg1"/>
                    </a:solidFill>
                  </a:rPr>
                  <a:t>The diversity and inclusion revolution: Eight powerful truths, Deloitte (2018</a:t>
                </a:r>
                <a:r>
                  <a:rPr lang="en-US" sz="1000" i="1" dirty="0">
                    <a:solidFill>
                      <a:schemeClr val="bg2">
                        <a:lumMod val="50000"/>
                      </a:schemeClr>
                    </a:solidFill>
                  </a:rPr>
                  <a:t>)</a:t>
                </a:r>
              </a:p>
            </p:txBody>
          </p:sp>
        </p:grpSp>
      </p:grpSp>
      <p:grpSp>
        <p:nvGrpSpPr>
          <p:cNvPr id="27" name="Group 26">
            <a:extLst>
              <a:ext uri="{FF2B5EF4-FFF2-40B4-BE49-F238E27FC236}">
                <a16:creationId xmlns:a16="http://schemas.microsoft.com/office/drawing/2014/main" id="{E6712F7F-46AD-4040-940D-22515A713ABF}"/>
              </a:ext>
            </a:extLst>
          </p:cNvPr>
          <p:cNvGrpSpPr/>
          <p:nvPr/>
        </p:nvGrpSpPr>
        <p:grpSpPr>
          <a:xfrm>
            <a:off x="1068956" y="4174471"/>
            <a:ext cx="9914692" cy="1200329"/>
            <a:chOff x="1155794" y="4737669"/>
            <a:chExt cx="9914692" cy="1200329"/>
          </a:xfrm>
        </p:grpSpPr>
        <p:grpSp>
          <p:nvGrpSpPr>
            <p:cNvPr id="28" name="Group 27">
              <a:extLst>
                <a:ext uri="{FF2B5EF4-FFF2-40B4-BE49-F238E27FC236}">
                  <a16:creationId xmlns:a16="http://schemas.microsoft.com/office/drawing/2014/main" id="{DDB29D00-A2C6-014E-AFDA-BF2756FF7D51}"/>
                </a:ext>
              </a:extLst>
            </p:cNvPr>
            <p:cNvGrpSpPr/>
            <p:nvPr/>
          </p:nvGrpSpPr>
          <p:grpSpPr>
            <a:xfrm>
              <a:off x="1155794" y="4830002"/>
              <a:ext cx="3728318" cy="1015663"/>
              <a:chOff x="1258021" y="4820042"/>
              <a:chExt cx="3728318" cy="1015663"/>
            </a:xfrm>
          </p:grpSpPr>
          <p:grpSp>
            <p:nvGrpSpPr>
              <p:cNvPr id="34" name="Group 33">
                <a:extLst>
                  <a:ext uri="{FF2B5EF4-FFF2-40B4-BE49-F238E27FC236}">
                    <a16:creationId xmlns:a16="http://schemas.microsoft.com/office/drawing/2014/main" id="{A01DFF40-B92F-854A-A9B8-463B99BD6D9E}"/>
                  </a:ext>
                </a:extLst>
              </p:cNvPr>
              <p:cNvGrpSpPr/>
              <p:nvPr/>
            </p:nvGrpSpPr>
            <p:grpSpPr>
              <a:xfrm>
                <a:off x="1258021" y="4885568"/>
                <a:ext cx="900000" cy="900000"/>
                <a:chOff x="1258021" y="4885568"/>
                <a:chExt cx="900000" cy="900000"/>
              </a:xfrm>
            </p:grpSpPr>
            <p:sp>
              <p:nvSpPr>
                <p:cNvPr id="36" name="Oval 35">
                  <a:extLst>
                    <a:ext uri="{FF2B5EF4-FFF2-40B4-BE49-F238E27FC236}">
                      <a16:creationId xmlns:a16="http://schemas.microsoft.com/office/drawing/2014/main" id="{928EA584-5E00-9C49-AC31-8FFAE9C9348C}"/>
                    </a:ext>
                  </a:extLst>
                </p:cNvPr>
                <p:cNvSpPr>
                  <a:spLocks noChangeAspect="1"/>
                </p:cNvSpPr>
                <p:nvPr/>
              </p:nvSpPr>
              <p:spPr>
                <a:xfrm>
                  <a:off x="1258021" y="4885568"/>
                  <a:ext cx="900000" cy="9000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50000"/>
                      </a:schemeClr>
                    </a:solidFill>
                  </a:endParaRPr>
                </a:p>
              </p:txBody>
            </p:sp>
            <p:pic>
              <p:nvPicPr>
                <p:cNvPr id="37" name="Graphic 36">
                  <a:extLst>
                    <a:ext uri="{FF2B5EF4-FFF2-40B4-BE49-F238E27FC236}">
                      <a16:creationId xmlns:a16="http://schemas.microsoft.com/office/drawing/2014/main" id="{7708F493-B827-2741-81A7-C00047CD60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8388" y="5085935"/>
                  <a:ext cx="499266" cy="499266"/>
                </a:xfrm>
                <a:prstGeom prst="rect">
                  <a:avLst/>
                </a:prstGeom>
              </p:spPr>
            </p:pic>
          </p:grpSp>
          <p:sp>
            <p:nvSpPr>
              <p:cNvPr id="35" name="TextBox 34">
                <a:extLst>
                  <a:ext uri="{FF2B5EF4-FFF2-40B4-BE49-F238E27FC236}">
                    <a16:creationId xmlns:a16="http://schemas.microsoft.com/office/drawing/2014/main" id="{78641A16-8C8F-2545-8891-7CF3ED49A9AF}"/>
                  </a:ext>
                </a:extLst>
              </p:cNvPr>
              <p:cNvSpPr txBox="1"/>
              <p:nvPr/>
            </p:nvSpPr>
            <p:spPr>
              <a:xfrm>
                <a:off x="2155263" y="4820042"/>
                <a:ext cx="2831076" cy="1015663"/>
              </a:xfrm>
              <a:prstGeom prst="rect">
                <a:avLst/>
              </a:prstGeom>
              <a:noFill/>
            </p:spPr>
            <p:txBody>
              <a:bodyPr wrap="square" rtlCol="0">
                <a:spAutoFit/>
              </a:bodyPr>
              <a:lstStyle/>
              <a:p>
                <a:r>
                  <a:rPr lang="en-GB" sz="1400" b="1" dirty="0">
                    <a:solidFill>
                      <a:schemeClr val="bg1"/>
                    </a:solidFill>
                  </a:rPr>
                  <a:t>Employer of Choice</a:t>
                </a:r>
              </a:p>
              <a:p>
                <a:r>
                  <a:rPr lang="en-US" sz="1200" b="1" dirty="0">
                    <a:solidFill>
                      <a:schemeClr val="bg1"/>
                    </a:solidFill>
                  </a:rPr>
                  <a:t>67% of job seekers consider workplace diversity an important factor when considering employment opportunities.</a:t>
                </a:r>
              </a:p>
              <a:p>
                <a:r>
                  <a:rPr lang="en-GB" sz="1000" b="1" i="1" dirty="0">
                    <a:solidFill>
                      <a:schemeClr val="bg1"/>
                    </a:solidFill>
                  </a:rPr>
                  <a:t>Diversity Hiring Survey, Glassdoor (2021)</a:t>
                </a:r>
              </a:p>
            </p:txBody>
          </p:sp>
        </p:grpSp>
        <p:grpSp>
          <p:nvGrpSpPr>
            <p:cNvPr id="29" name="Group 28">
              <a:extLst>
                <a:ext uri="{FF2B5EF4-FFF2-40B4-BE49-F238E27FC236}">
                  <a16:creationId xmlns:a16="http://schemas.microsoft.com/office/drawing/2014/main" id="{049593AD-D4A9-C849-8CCE-0458A9AEFE20}"/>
                </a:ext>
              </a:extLst>
            </p:cNvPr>
            <p:cNvGrpSpPr/>
            <p:nvPr/>
          </p:nvGrpSpPr>
          <p:grpSpPr>
            <a:xfrm>
              <a:off x="7415076" y="4737669"/>
              <a:ext cx="3655410" cy="1200329"/>
              <a:chOff x="7517303" y="4625303"/>
              <a:chExt cx="3655410" cy="1200329"/>
            </a:xfrm>
          </p:grpSpPr>
          <p:grpSp>
            <p:nvGrpSpPr>
              <p:cNvPr id="30" name="Group 29">
                <a:extLst>
                  <a:ext uri="{FF2B5EF4-FFF2-40B4-BE49-F238E27FC236}">
                    <a16:creationId xmlns:a16="http://schemas.microsoft.com/office/drawing/2014/main" id="{F22A8332-0398-5B4C-9299-8112F664770B}"/>
                  </a:ext>
                </a:extLst>
              </p:cNvPr>
              <p:cNvGrpSpPr/>
              <p:nvPr/>
            </p:nvGrpSpPr>
            <p:grpSpPr>
              <a:xfrm>
                <a:off x="10272713" y="4783161"/>
                <a:ext cx="900000" cy="900000"/>
                <a:chOff x="10356148" y="4654124"/>
                <a:chExt cx="900000" cy="900000"/>
              </a:xfrm>
            </p:grpSpPr>
            <p:sp>
              <p:nvSpPr>
                <p:cNvPr id="32" name="Oval 31">
                  <a:extLst>
                    <a:ext uri="{FF2B5EF4-FFF2-40B4-BE49-F238E27FC236}">
                      <a16:creationId xmlns:a16="http://schemas.microsoft.com/office/drawing/2014/main" id="{AEB8A1E2-1184-3140-9C8D-76B9477EC540}"/>
                    </a:ext>
                  </a:extLst>
                </p:cNvPr>
                <p:cNvSpPr>
                  <a:spLocks noChangeAspect="1"/>
                </p:cNvSpPr>
                <p:nvPr/>
              </p:nvSpPr>
              <p:spPr>
                <a:xfrm>
                  <a:off x="10356148" y="4654124"/>
                  <a:ext cx="900000" cy="90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50000"/>
                      </a:schemeClr>
                    </a:solidFill>
                  </a:endParaRPr>
                </a:p>
              </p:txBody>
            </p:sp>
            <p:pic>
              <p:nvPicPr>
                <p:cNvPr id="33" name="Graphic 32">
                  <a:extLst>
                    <a:ext uri="{FF2B5EF4-FFF2-40B4-BE49-F238E27FC236}">
                      <a16:creationId xmlns:a16="http://schemas.microsoft.com/office/drawing/2014/main" id="{0799B87E-A8D0-2B45-8F7C-62730A9064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54148" y="4852124"/>
                  <a:ext cx="504000" cy="504000"/>
                </a:xfrm>
                <a:prstGeom prst="rect">
                  <a:avLst/>
                </a:prstGeom>
              </p:spPr>
            </p:pic>
          </p:grpSp>
          <p:sp>
            <p:nvSpPr>
              <p:cNvPr id="31" name="TextBox 30">
                <a:extLst>
                  <a:ext uri="{FF2B5EF4-FFF2-40B4-BE49-F238E27FC236}">
                    <a16:creationId xmlns:a16="http://schemas.microsoft.com/office/drawing/2014/main" id="{8C8E4A28-4C60-994F-A5CE-20F7626D7038}"/>
                  </a:ext>
                </a:extLst>
              </p:cNvPr>
              <p:cNvSpPr txBox="1"/>
              <p:nvPr/>
            </p:nvSpPr>
            <p:spPr>
              <a:xfrm>
                <a:off x="7517303" y="4625303"/>
                <a:ext cx="2755410" cy="1200329"/>
              </a:xfrm>
              <a:prstGeom prst="rect">
                <a:avLst/>
              </a:prstGeom>
              <a:noFill/>
            </p:spPr>
            <p:txBody>
              <a:bodyPr wrap="square" rtlCol="0">
                <a:spAutoFit/>
              </a:bodyPr>
              <a:lstStyle/>
              <a:p>
                <a:pPr algn="r"/>
                <a:r>
                  <a:rPr lang="en-GB" sz="1400" b="1" dirty="0">
                    <a:solidFill>
                      <a:schemeClr val="bg1"/>
                    </a:solidFill>
                  </a:rPr>
                  <a:t>The Right Thing To Do</a:t>
                </a:r>
              </a:p>
              <a:p>
                <a:pPr algn="r"/>
                <a:r>
                  <a:rPr lang="en-US" sz="1200" b="1" i="1" dirty="0">
                    <a:solidFill>
                      <a:schemeClr val="bg1"/>
                    </a:solidFill>
                  </a:rPr>
                  <a:t>“People matter, and we all should have equal opportunity to</a:t>
                </a:r>
              </a:p>
              <a:p>
                <a:pPr algn="r"/>
                <a:r>
                  <a:rPr lang="en-US" sz="1200" b="1" i="1" dirty="0">
                    <a:solidFill>
                      <a:schemeClr val="bg1"/>
                    </a:solidFill>
                  </a:rPr>
                  <a:t>develop, progress, and be rewarded and </a:t>
                </a:r>
                <a:r>
                  <a:rPr lang="en-US" sz="1200" b="1" i="1" dirty="0" err="1">
                    <a:solidFill>
                      <a:schemeClr val="bg1"/>
                    </a:solidFill>
                  </a:rPr>
                  <a:t>recognised</a:t>
                </a:r>
                <a:r>
                  <a:rPr lang="en-US" sz="1200" b="1" i="1" dirty="0">
                    <a:solidFill>
                      <a:schemeClr val="bg1"/>
                    </a:solidFill>
                  </a:rPr>
                  <a:t> at work.”</a:t>
                </a:r>
              </a:p>
              <a:p>
                <a:pPr algn="r"/>
                <a:r>
                  <a:rPr lang="en-GB" sz="1000" b="1" i="1" dirty="0">
                    <a:solidFill>
                      <a:schemeClr val="bg1"/>
                    </a:solidFill>
                  </a:rPr>
                  <a:t>Diversity and Inclusion at Work, CIPD (2018)</a:t>
                </a:r>
              </a:p>
            </p:txBody>
          </p:sp>
        </p:grpSp>
      </p:grpSp>
      <p:sp>
        <p:nvSpPr>
          <p:cNvPr id="38" name="Oval 37">
            <a:extLst>
              <a:ext uri="{FF2B5EF4-FFF2-40B4-BE49-F238E27FC236}">
                <a16:creationId xmlns:a16="http://schemas.microsoft.com/office/drawing/2014/main" id="{0A387061-546E-FC41-9341-EE3965B4488D}"/>
              </a:ext>
            </a:extLst>
          </p:cNvPr>
          <p:cNvSpPr/>
          <p:nvPr/>
        </p:nvSpPr>
        <p:spPr>
          <a:xfrm>
            <a:off x="4709238" y="2113252"/>
            <a:ext cx="2520000" cy="2520000"/>
          </a:xfrm>
          <a:prstGeom prst="ellips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4A6D82"/>
                </a:solidFill>
                <a:latin typeface="+mj-lt"/>
              </a:rPr>
              <a:t>Business Rationale for Diversity, Equity &amp; Inclusion</a:t>
            </a:r>
          </a:p>
        </p:txBody>
      </p:sp>
      <p:pic>
        <p:nvPicPr>
          <p:cNvPr id="39" name="Picture 38">
            <a:extLst>
              <a:ext uri="{FF2B5EF4-FFF2-40B4-BE49-F238E27FC236}">
                <a16:creationId xmlns:a16="http://schemas.microsoft.com/office/drawing/2014/main" id="{76EA6C28-684E-9C49-A0E5-5744C273585C}"/>
              </a:ext>
            </a:extLst>
          </p:cNvPr>
          <p:cNvPicPr>
            <a:picLocks noChangeAspect="1"/>
          </p:cNvPicPr>
          <p:nvPr/>
        </p:nvPicPr>
        <p:blipFill>
          <a:blip r:embed="rId15"/>
          <a:stretch>
            <a:fillRect/>
          </a:stretch>
        </p:blipFill>
        <p:spPr>
          <a:xfrm>
            <a:off x="470493" y="5882978"/>
            <a:ext cx="798830" cy="798830"/>
          </a:xfrm>
          <a:prstGeom prst="rect">
            <a:avLst/>
          </a:prstGeom>
        </p:spPr>
      </p:pic>
    </p:spTree>
    <p:extLst>
      <p:ext uri="{BB962C8B-B14F-4D97-AF65-F5344CB8AC3E}">
        <p14:creationId xmlns:p14="http://schemas.microsoft.com/office/powerpoint/2010/main" val="3856309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291D66-5504-8262-17AF-BB04AD85B6F4}"/>
              </a:ext>
            </a:extLst>
          </p:cNvPr>
          <p:cNvSpPr>
            <a:spLocks noGrp="1"/>
          </p:cNvSpPr>
          <p:nvPr>
            <p:ph type="ftr" sz="quarter" idx="11"/>
          </p:nvPr>
        </p:nvSpPr>
        <p:spPr>
          <a:xfrm>
            <a:off x="7924800" y="6278862"/>
            <a:ext cx="4114800" cy="365125"/>
          </a:xfrm>
        </p:spPr>
        <p:txBody>
          <a:bodyPr/>
          <a:lstStyle/>
          <a:p>
            <a:r>
              <a:rPr lang="en-US" dirty="0"/>
              <a:t>© BEYOND THE BARRIERS ACADEMY. ALL RIGHTS RESERVED.</a:t>
            </a:r>
          </a:p>
        </p:txBody>
      </p:sp>
      <p:sp>
        <p:nvSpPr>
          <p:cNvPr id="3" name="Slide Number Placeholder 2">
            <a:extLst>
              <a:ext uri="{FF2B5EF4-FFF2-40B4-BE49-F238E27FC236}">
                <a16:creationId xmlns:a16="http://schemas.microsoft.com/office/drawing/2014/main" id="{4756BA87-9B34-953F-9637-51876D590528}"/>
              </a:ext>
            </a:extLst>
          </p:cNvPr>
          <p:cNvSpPr>
            <a:spLocks noGrp="1"/>
          </p:cNvSpPr>
          <p:nvPr>
            <p:ph type="sldNum" sz="quarter" idx="12"/>
          </p:nvPr>
        </p:nvSpPr>
        <p:spPr/>
        <p:txBody>
          <a:bodyPr/>
          <a:lstStyle/>
          <a:p>
            <a:fld id="{F3116779-6288-D548-AD08-2729096E2EB4}" type="slidenum">
              <a:rPr lang="en-US" smtClean="0"/>
              <a:t>5</a:t>
            </a:fld>
            <a:endParaRPr lang="en-US"/>
          </a:p>
        </p:txBody>
      </p:sp>
      <p:pic>
        <p:nvPicPr>
          <p:cNvPr id="4" name="Picture Placeholder 9" descr="Rainbow threads and needle">
            <a:extLst>
              <a:ext uri="{FF2B5EF4-FFF2-40B4-BE49-F238E27FC236}">
                <a16:creationId xmlns:a16="http://schemas.microsoft.com/office/drawing/2014/main" id="{66BBC812-4477-FFA9-0C5E-F68602A079EC}"/>
              </a:ext>
            </a:extLst>
          </p:cNvPr>
          <p:cNvPicPr>
            <a:picLocks noChangeAspect="1"/>
          </p:cNvPicPr>
          <p:nvPr/>
        </p:nvPicPr>
        <p:blipFill>
          <a:blip r:embed="rId3">
            <a:extLst>
              <a:ext uri="{28A0092B-C50C-407E-A947-70E740481C1C}">
                <a14:useLocalDpi xmlns:a14="http://schemas.microsoft.com/office/drawing/2010/main" val="0"/>
              </a:ext>
            </a:extLst>
          </a:blip>
          <a:srcRect l="16647" r="16647"/>
          <a:stretch>
            <a:fillRect/>
          </a:stretch>
        </p:blipFill>
        <p:spPr>
          <a:xfrm>
            <a:off x="747600" y="1736724"/>
            <a:ext cx="2736000" cy="2736000"/>
          </a:xfrm>
          <a:prstGeom prst="ellipse">
            <a:avLst/>
          </a:prstGeom>
        </p:spPr>
      </p:pic>
      <p:sp>
        <p:nvSpPr>
          <p:cNvPr id="5" name="Text Placeholder 5">
            <a:extLst>
              <a:ext uri="{FF2B5EF4-FFF2-40B4-BE49-F238E27FC236}">
                <a16:creationId xmlns:a16="http://schemas.microsoft.com/office/drawing/2014/main" id="{EE831EDC-E4C1-7C82-7AA0-94B3763BB71D}"/>
              </a:ext>
            </a:extLst>
          </p:cNvPr>
          <p:cNvSpPr txBox="1">
            <a:spLocks/>
          </p:cNvSpPr>
          <p:nvPr/>
        </p:nvSpPr>
        <p:spPr>
          <a:xfrm>
            <a:off x="731662" y="224281"/>
            <a:ext cx="2737653" cy="1693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dirty="0"/>
          </a:p>
          <a:p>
            <a:pPr marL="0" indent="0" algn="ctr">
              <a:buNone/>
            </a:pPr>
            <a:r>
              <a:rPr lang="en-US" dirty="0"/>
              <a:t>WHY?</a:t>
            </a:r>
          </a:p>
        </p:txBody>
      </p:sp>
      <p:sp>
        <p:nvSpPr>
          <p:cNvPr id="6" name="Text Placeholder 6">
            <a:extLst>
              <a:ext uri="{FF2B5EF4-FFF2-40B4-BE49-F238E27FC236}">
                <a16:creationId xmlns:a16="http://schemas.microsoft.com/office/drawing/2014/main" id="{0A5B821C-90C9-EF07-59B3-725D30633076}"/>
              </a:ext>
            </a:extLst>
          </p:cNvPr>
          <p:cNvSpPr txBox="1">
            <a:spLocks/>
          </p:cNvSpPr>
          <p:nvPr/>
        </p:nvSpPr>
        <p:spPr>
          <a:xfrm>
            <a:off x="8724338" y="224281"/>
            <a:ext cx="2737653" cy="1693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dirty="0"/>
          </a:p>
          <a:p>
            <a:pPr marL="0" indent="0" algn="ctr">
              <a:buNone/>
            </a:pPr>
            <a:r>
              <a:rPr lang="en-US" dirty="0"/>
              <a:t>HOW?</a:t>
            </a:r>
          </a:p>
          <a:p>
            <a:endParaRPr lang="en-US" dirty="0"/>
          </a:p>
        </p:txBody>
      </p:sp>
      <p:sp>
        <p:nvSpPr>
          <p:cNvPr id="7" name="Text Placeholder 7">
            <a:extLst>
              <a:ext uri="{FF2B5EF4-FFF2-40B4-BE49-F238E27FC236}">
                <a16:creationId xmlns:a16="http://schemas.microsoft.com/office/drawing/2014/main" id="{6B0791E7-2834-C32A-F01D-B3C7753B5E27}"/>
              </a:ext>
            </a:extLst>
          </p:cNvPr>
          <p:cNvSpPr txBox="1">
            <a:spLocks/>
          </p:cNvSpPr>
          <p:nvPr/>
        </p:nvSpPr>
        <p:spPr>
          <a:xfrm>
            <a:off x="4720031" y="224281"/>
            <a:ext cx="2737653" cy="1693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dirty="0"/>
          </a:p>
          <a:p>
            <a:pPr marL="0" indent="0" algn="ctr">
              <a:buNone/>
            </a:pPr>
            <a:r>
              <a:rPr lang="en-US" dirty="0"/>
              <a:t>WHAT?</a:t>
            </a:r>
          </a:p>
        </p:txBody>
      </p:sp>
      <p:pic>
        <p:nvPicPr>
          <p:cNvPr id="8" name="Content Placeholder 6">
            <a:extLst>
              <a:ext uri="{FF2B5EF4-FFF2-40B4-BE49-F238E27FC236}">
                <a16:creationId xmlns:a16="http://schemas.microsoft.com/office/drawing/2014/main" id="{2FAE2822-13FB-37EF-FA18-D4CB108777D0}"/>
              </a:ext>
            </a:extLst>
          </p:cNvPr>
          <p:cNvPicPr>
            <a:picLocks noChangeAspect="1"/>
          </p:cNvPicPr>
          <p:nvPr/>
        </p:nvPicPr>
        <p:blipFill>
          <a:blip r:embed="rId4">
            <a:extLst>
              <a:ext uri="{28A0092B-C50C-407E-A947-70E740481C1C}">
                <a14:useLocalDpi xmlns:a14="http://schemas.microsoft.com/office/drawing/2010/main" val="0"/>
              </a:ext>
            </a:extLst>
          </a:blip>
          <a:srcRect l="16668" r="16668"/>
          <a:stretch>
            <a:fillRect/>
          </a:stretch>
        </p:blipFill>
        <p:spPr>
          <a:xfrm>
            <a:off x="4737622" y="1713537"/>
            <a:ext cx="2736000" cy="2736000"/>
          </a:xfrm>
          <a:prstGeom prst="ellipse">
            <a:avLst/>
          </a:prstGeom>
        </p:spPr>
      </p:pic>
      <p:pic>
        <p:nvPicPr>
          <p:cNvPr id="9" name="Picture Placeholder 16" descr="Business team brainstorming">
            <a:extLst>
              <a:ext uri="{FF2B5EF4-FFF2-40B4-BE49-F238E27FC236}">
                <a16:creationId xmlns:a16="http://schemas.microsoft.com/office/drawing/2014/main" id="{3818AB0B-637E-6E15-FB91-0F8EBBC811A3}"/>
              </a:ext>
            </a:extLst>
          </p:cNvPr>
          <p:cNvPicPr>
            <a:picLocks noChangeAspect="1"/>
          </p:cNvPicPr>
          <p:nvPr/>
        </p:nvPicPr>
        <p:blipFill>
          <a:blip r:embed="rId5">
            <a:extLst>
              <a:ext uri="{28A0092B-C50C-407E-A947-70E740481C1C}">
                <a14:useLocalDpi xmlns:a14="http://schemas.microsoft.com/office/drawing/2010/main" val="0"/>
              </a:ext>
            </a:extLst>
          </a:blip>
          <a:srcRect l="16667" r="16667"/>
          <a:stretch>
            <a:fillRect/>
          </a:stretch>
        </p:blipFill>
        <p:spPr>
          <a:xfrm>
            <a:off x="8708400" y="1683403"/>
            <a:ext cx="2736000" cy="2736000"/>
          </a:xfrm>
          <a:prstGeom prst="ellipse">
            <a:avLst/>
          </a:prstGeom>
        </p:spPr>
      </p:pic>
      <p:sp>
        <p:nvSpPr>
          <p:cNvPr id="10" name="TextBox 9">
            <a:extLst>
              <a:ext uri="{FF2B5EF4-FFF2-40B4-BE49-F238E27FC236}">
                <a16:creationId xmlns:a16="http://schemas.microsoft.com/office/drawing/2014/main" id="{7E2E8079-DA3D-07E6-C00B-611F714AAB03}"/>
              </a:ext>
            </a:extLst>
          </p:cNvPr>
          <p:cNvSpPr txBox="1"/>
          <p:nvPr/>
        </p:nvSpPr>
        <p:spPr>
          <a:xfrm>
            <a:off x="3483600" y="5509193"/>
            <a:ext cx="5556739" cy="369332"/>
          </a:xfrm>
          <a:prstGeom prst="rect">
            <a:avLst/>
          </a:prstGeom>
          <a:noFill/>
        </p:spPr>
        <p:txBody>
          <a:bodyPr wrap="square" rtlCol="0">
            <a:spAutoFit/>
          </a:bodyPr>
          <a:lstStyle/>
          <a:p>
            <a:pPr algn="ctr"/>
            <a:r>
              <a:rPr lang="en-US" b="1" dirty="0">
                <a:solidFill>
                  <a:schemeClr val="bg1"/>
                </a:solidFill>
              </a:rPr>
              <a:t>CLARITY / TRANSPARENCY / ACCOUNTABILITY</a:t>
            </a:r>
          </a:p>
        </p:txBody>
      </p:sp>
      <p:pic>
        <p:nvPicPr>
          <p:cNvPr id="11" name="Picture 10">
            <a:extLst>
              <a:ext uri="{FF2B5EF4-FFF2-40B4-BE49-F238E27FC236}">
                <a16:creationId xmlns:a16="http://schemas.microsoft.com/office/drawing/2014/main" id="{7E5C783E-EF78-BA4D-4FCE-9827C898ED66}"/>
              </a:ext>
            </a:extLst>
          </p:cNvPr>
          <p:cNvPicPr>
            <a:picLocks noChangeAspect="1"/>
          </p:cNvPicPr>
          <p:nvPr/>
        </p:nvPicPr>
        <p:blipFill>
          <a:blip r:embed="rId6"/>
          <a:stretch>
            <a:fillRect/>
          </a:stretch>
        </p:blipFill>
        <p:spPr>
          <a:xfrm>
            <a:off x="470493" y="5662595"/>
            <a:ext cx="798830" cy="798830"/>
          </a:xfrm>
          <a:prstGeom prst="rect">
            <a:avLst/>
          </a:prstGeom>
        </p:spPr>
      </p:pic>
    </p:spTree>
    <p:extLst>
      <p:ext uri="{BB962C8B-B14F-4D97-AF65-F5344CB8AC3E}">
        <p14:creationId xmlns:p14="http://schemas.microsoft.com/office/powerpoint/2010/main" val="1188754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79936D-4B24-B307-3201-40F7760B0AB5}"/>
              </a:ext>
            </a:extLst>
          </p:cNvPr>
          <p:cNvSpPr>
            <a:spLocks noGrp="1"/>
          </p:cNvSpPr>
          <p:nvPr>
            <p:ph type="ftr" sz="quarter" idx="11"/>
          </p:nvPr>
        </p:nvSpPr>
        <p:spPr>
          <a:xfrm>
            <a:off x="7714900" y="6238202"/>
            <a:ext cx="4114800" cy="365125"/>
          </a:xfrm>
        </p:spPr>
        <p:txBody>
          <a:bodyPr/>
          <a:lstStyle/>
          <a:p>
            <a:r>
              <a:rPr lang="en-US" dirty="0"/>
              <a:t>© BEYOND THE BARRIERS ACADEMY. ALL RIGHTS RESERVED.</a:t>
            </a:r>
          </a:p>
        </p:txBody>
      </p:sp>
      <p:sp>
        <p:nvSpPr>
          <p:cNvPr id="3" name="Slide Number Placeholder 2">
            <a:extLst>
              <a:ext uri="{FF2B5EF4-FFF2-40B4-BE49-F238E27FC236}">
                <a16:creationId xmlns:a16="http://schemas.microsoft.com/office/drawing/2014/main" id="{04A62DC8-919F-AA99-EA9D-B76546B576F7}"/>
              </a:ext>
            </a:extLst>
          </p:cNvPr>
          <p:cNvSpPr>
            <a:spLocks noGrp="1"/>
          </p:cNvSpPr>
          <p:nvPr>
            <p:ph type="sldNum" sz="quarter" idx="12"/>
          </p:nvPr>
        </p:nvSpPr>
        <p:spPr/>
        <p:txBody>
          <a:bodyPr/>
          <a:lstStyle/>
          <a:p>
            <a:fld id="{F3116779-6288-D548-AD08-2729096E2EB4}" type="slidenum">
              <a:rPr lang="en-US" smtClean="0"/>
              <a:t>6</a:t>
            </a:fld>
            <a:endParaRPr lang="en-US"/>
          </a:p>
        </p:txBody>
      </p:sp>
      <p:grpSp>
        <p:nvGrpSpPr>
          <p:cNvPr id="10" name="Group 9">
            <a:extLst>
              <a:ext uri="{FF2B5EF4-FFF2-40B4-BE49-F238E27FC236}">
                <a16:creationId xmlns:a16="http://schemas.microsoft.com/office/drawing/2014/main" id="{B97ED43D-FC3C-A3C2-1BD2-3BD7CB2FCE7A}"/>
              </a:ext>
            </a:extLst>
          </p:cNvPr>
          <p:cNvGrpSpPr/>
          <p:nvPr/>
        </p:nvGrpSpPr>
        <p:grpSpPr>
          <a:xfrm>
            <a:off x="1987327" y="1251979"/>
            <a:ext cx="7481607" cy="4221346"/>
            <a:chOff x="2453474" y="1384324"/>
            <a:chExt cx="6820051" cy="3848076"/>
          </a:xfrm>
        </p:grpSpPr>
        <p:pic>
          <p:nvPicPr>
            <p:cNvPr id="11" name="Picture 10">
              <a:extLst>
                <a:ext uri="{FF2B5EF4-FFF2-40B4-BE49-F238E27FC236}">
                  <a16:creationId xmlns:a16="http://schemas.microsoft.com/office/drawing/2014/main" id="{582E4556-2770-0993-F2BC-DDEB510FA202}"/>
                </a:ext>
              </a:extLst>
            </p:cNvPr>
            <p:cNvPicPr>
              <a:picLocks noChangeAspect="1"/>
            </p:cNvPicPr>
            <p:nvPr/>
          </p:nvPicPr>
          <p:blipFill>
            <a:blip r:embed="rId3"/>
            <a:stretch>
              <a:fillRect/>
            </a:stretch>
          </p:blipFill>
          <p:spPr>
            <a:xfrm>
              <a:off x="2876912" y="1794221"/>
              <a:ext cx="6396613" cy="3438179"/>
            </a:xfrm>
            <a:prstGeom prst="rect">
              <a:avLst/>
            </a:prstGeom>
          </p:spPr>
        </p:pic>
        <p:sp>
          <p:nvSpPr>
            <p:cNvPr id="12" name="Oval 11">
              <a:extLst>
                <a:ext uri="{FF2B5EF4-FFF2-40B4-BE49-F238E27FC236}">
                  <a16:creationId xmlns:a16="http://schemas.microsoft.com/office/drawing/2014/main" id="{7BF44633-48C4-CF30-65B1-21C84A47FA7A}"/>
                </a:ext>
              </a:extLst>
            </p:cNvPr>
            <p:cNvSpPr/>
            <p:nvPr/>
          </p:nvSpPr>
          <p:spPr>
            <a:xfrm>
              <a:off x="4641070" y="1384324"/>
              <a:ext cx="1054090" cy="1054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5E67301-79FC-09A4-D7D1-D424E981C066}"/>
                </a:ext>
              </a:extLst>
            </p:cNvPr>
            <p:cNvSpPr/>
            <p:nvPr/>
          </p:nvSpPr>
          <p:spPr>
            <a:xfrm>
              <a:off x="6620501" y="1448177"/>
              <a:ext cx="1054090" cy="1054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9DE5EDC-E9F5-0C2D-BDCD-3E884E0038C9}"/>
                </a:ext>
              </a:extLst>
            </p:cNvPr>
            <p:cNvSpPr/>
            <p:nvPr/>
          </p:nvSpPr>
          <p:spPr>
            <a:xfrm>
              <a:off x="8089112" y="2533671"/>
              <a:ext cx="1054090" cy="1054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52912EB-127A-A59D-9594-ABB05FD309DA}"/>
                </a:ext>
              </a:extLst>
            </p:cNvPr>
            <p:cNvSpPr/>
            <p:nvPr/>
          </p:nvSpPr>
          <p:spPr>
            <a:xfrm>
              <a:off x="3108607" y="2533671"/>
              <a:ext cx="1054090" cy="1054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BD3242-6003-3D61-31D2-0736F8CC04D7}"/>
                </a:ext>
              </a:extLst>
            </p:cNvPr>
            <p:cNvSpPr/>
            <p:nvPr/>
          </p:nvSpPr>
          <p:spPr>
            <a:xfrm>
              <a:off x="2453474" y="3890012"/>
              <a:ext cx="1054090" cy="1054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979CBD2-27ED-EF9C-6763-293457CC9C85}"/>
                </a:ext>
              </a:extLst>
            </p:cNvPr>
            <p:cNvPicPr>
              <a:picLocks noChangeAspect="1"/>
            </p:cNvPicPr>
            <p:nvPr/>
          </p:nvPicPr>
          <p:blipFill>
            <a:blip r:embed="rId4"/>
            <a:srcRect/>
            <a:stretch/>
          </p:blipFill>
          <p:spPr>
            <a:xfrm>
              <a:off x="4710925" y="1514852"/>
              <a:ext cx="897352" cy="905435"/>
            </a:xfrm>
            <a:prstGeom prst="rect">
              <a:avLst/>
            </a:prstGeom>
            <a:noFill/>
          </p:spPr>
        </p:pic>
        <p:pic>
          <p:nvPicPr>
            <p:cNvPr id="18" name="Picture 17">
              <a:extLst>
                <a:ext uri="{FF2B5EF4-FFF2-40B4-BE49-F238E27FC236}">
                  <a16:creationId xmlns:a16="http://schemas.microsoft.com/office/drawing/2014/main" id="{6B76A940-10C4-3474-D605-C1C18AE2B2CE}"/>
                </a:ext>
              </a:extLst>
            </p:cNvPr>
            <p:cNvPicPr>
              <a:picLocks noChangeAspect="1"/>
            </p:cNvPicPr>
            <p:nvPr/>
          </p:nvPicPr>
          <p:blipFill>
            <a:blip r:embed="rId5"/>
            <a:srcRect/>
            <a:stretch/>
          </p:blipFill>
          <p:spPr>
            <a:xfrm>
              <a:off x="2534137" y="3942520"/>
              <a:ext cx="897352" cy="905435"/>
            </a:xfrm>
            <a:prstGeom prst="rect">
              <a:avLst/>
            </a:prstGeom>
            <a:noFill/>
          </p:spPr>
        </p:pic>
        <p:pic>
          <p:nvPicPr>
            <p:cNvPr id="19" name="Picture 18">
              <a:extLst>
                <a:ext uri="{FF2B5EF4-FFF2-40B4-BE49-F238E27FC236}">
                  <a16:creationId xmlns:a16="http://schemas.microsoft.com/office/drawing/2014/main" id="{03CAC863-B3D2-5DD5-C8AD-C2918DB99D44}"/>
                </a:ext>
              </a:extLst>
            </p:cNvPr>
            <p:cNvPicPr>
              <a:picLocks noChangeAspect="1"/>
            </p:cNvPicPr>
            <p:nvPr/>
          </p:nvPicPr>
          <p:blipFill>
            <a:blip r:embed="rId6"/>
            <a:srcRect/>
            <a:stretch/>
          </p:blipFill>
          <p:spPr>
            <a:xfrm>
              <a:off x="6682150" y="1514852"/>
              <a:ext cx="897352" cy="905435"/>
            </a:xfrm>
            <a:prstGeom prst="rect">
              <a:avLst/>
            </a:prstGeom>
            <a:noFill/>
            <a:ln>
              <a:noFill/>
            </a:ln>
          </p:spPr>
        </p:pic>
        <p:pic>
          <p:nvPicPr>
            <p:cNvPr id="20" name="Picture 19">
              <a:extLst>
                <a:ext uri="{FF2B5EF4-FFF2-40B4-BE49-F238E27FC236}">
                  <a16:creationId xmlns:a16="http://schemas.microsoft.com/office/drawing/2014/main" id="{CB8FE71B-8118-6CB1-EFDA-309F302A16D3}"/>
                </a:ext>
              </a:extLst>
            </p:cNvPr>
            <p:cNvPicPr>
              <a:picLocks noChangeAspect="1"/>
            </p:cNvPicPr>
            <p:nvPr/>
          </p:nvPicPr>
          <p:blipFill>
            <a:blip r:embed="rId7"/>
            <a:srcRect/>
            <a:stretch/>
          </p:blipFill>
          <p:spPr>
            <a:xfrm>
              <a:off x="8082738" y="2653174"/>
              <a:ext cx="897352" cy="905435"/>
            </a:xfrm>
            <a:prstGeom prst="rect">
              <a:avLst/>
            </a:prstGeom>
            <a:noFill/>
          </p:spPr>
        </p:pic>
      </p:grpSp>
      <p:sp>
        <p:nvSpPr>
          <p:cNvPr id="21" name="TextBox 20">
            <a:extLst>
              <a:ext uri="{FF2B5EF4-FFF2-40B4-BE49-F238E27FC236}">
                <a16:creationId xmlns:a16="http://schemas.microsoft.com/office/drawing/2014/main" id="{583C4607-AB9F-23AE-9D18-A67E1A8EE4C1}"/>
              </a:ext>
            </a:extLst>
          </p:cNvPr>
          <p:cNvSpPr txBox="1"/>
          <p:nvPr/>
        </p:nvSpPr>
        <p:spPr>
          <a:xfrm>
            <a:off x="119336" y="4087923"/>
            <a:ext cx="1962181" cy="1200329"/>
          </a:xfrm>
          <a:prstGeom prst="rect">
            <a:avLst/>
          </a:prstGeom>
          <a:noFill/>
        </p:spPr>
        <p:txBody>
          <a:bodyPr wrap="square" rtlCol="0">
            <a:spAutoFit/>
          </a:bodyPr>
          <a:lstStyle/>
          <a:p>
            <a:pPr algn="ctr" defTabSz="914354" fontAlgn="base">
              <a:spcBef>
                <a:spcPct val="0"/>
              </a:spcBef>
              <a:spcAft>
                <a:spcPct val="0"/>
              </a:spcAft>
              <a:defRPr/>
            </a:pPr>
            <a:r>
              <a:rPr lang="en-US" dirty="0">
                <a:solidFill>
                  <a:schemeClr val="bg1"/>
                </a:solidFill>
                <a:ea typeface="ＭＳ Ｐゴシック" charset="0"/>
              </a:rPr>
              <a:t>Attraction, Recruitment and Selection</a:t>
            </a:r>
          </a:p>
          <a:p>
            <a:pPr marL="285744" indent="-285744" algn="ctr" defTabSz="914354" fontAlgn="base">
              <a:spcBef>
                <a:spcPct val="0"/>
              </a:spcBef>
              <a:spcAft>
                <a:spcPct val="0"/>
              </a:spcAft>
              <a:buFont typeface="Arial" panose="020B0604020202020204" pitchFamily="34" charset="0"/>
              <a:buChar char="•"/>
              <a:defRPr/>
            </a:pPr>
            <a:endParaRPr lang="en-US" dirty="0">
              <a:latin typeface="Helvetica" pitchFamily="2" charset="0"/>
              <a:ea typeface="ＭＳ Ｐゴシック" charset="0"/>
            </a:endParaRPr>
          </a:p>
        </p:txBody>
      </p:sp>
      <p:sp>
        <p:nvSpPr>
          <p:cNvPr id="22" name="TextBox 21">
            <a:extLst>
              <a:ext uri="{FF2B5EF4-FFF2-40B4-BE49-F238E27FC236}">
                <a16:creationId xmlns:a16="http://schemas.microsoft.com/office/drawing/2014/main" id="{9CB8CC14-4DF9-51A3-6F69-220DAE18F0B5}"/>
              </a:ext>
            </a:extLst>
          </p:cNvPr>
          <p:cNvSpPr txBox="1"/>
          <p:nvPr/>
        </p:nvSpPr>
        <p:spPr>
          <a:xfrm>
            <a:off x="-305872" y="2758900"/>
            <a:ext cx="4604292" cy="923330"/>
          </a:xfrm>
          <a:prstGeom prst="rect">
            <a:avLst/>
          </a:prstGeom>
          <a:noFill/>
        </p:spPr>
        <p:txBody>
          <a:bodyPr wrap="square" rtlCol="0">
            <a:spAutoFit/>
          </a:bodyPr>
          <a:lstStyle/>
          <a:p>
            <a:pPr algn="ctr" defTabSz="914354" fontAlgn="base">
              <a:spcBef>
                <a:spcPct val="0"/>
              </a:spcBef>
              <a:spcAft>
                <a:spcPct val="0"/>
              </a:spcAft>
              <a:defRPr/>
            </a:pPr>
            <a:r>
              <a:rPr lang="en-GB" dirty="0">
                <a:solidFill>
                  <a:schemeClr val="bg1"/>
                </a:solidFill>
                <a:ea typeface="ＭＳ Ｐゴシック" charset="0"/>
              </a:rPr>
              <a:t>Onboarding</a:t>
            </a:r>
          </a:p>
          <a:p>
            <a:pPr marL="285744" indent="-285744" algn="ctr" defTabSz="914354" fontAlgn="base">
              <a:spcBef>
                <a:spcPct val="0"/>
              </a:spcBef>
              <a:spcAft>
                <a:spcPct val="0"/>
              </a:spcAft>
              <a:buFont typeface="Arial" panose="020B0604020202020204" pitchFamily="34" charset="0"/>
              <a:buChar char="•"/>
              <a:defRPr/>
            </a:pPr>
            <a:endParaRPr lang="en-US" dirty="0">
              <a:latin typeface="Helvetica" pitchFamily="2" charset="0"/>
              <a:ea typeface="ＭＳ Ｐゴシック" charset="0"/>
            </a:endParaRPr>
          </a:p>
          <a:p>
            <a:pPr algn="ctr" defTabSz="914354" fontAlgn="base">
              <a:spcBef>
                <a:spcPct val="0"/>
              </a:spcBef>
              <a:spcAft>
                <a:spcPct val="0"/>
              </a:spcAft>
              <a:defRPr/>
            </a:pPr>
            <a:endParaRPr lang="en-US" dirty="0">
              <a:latin typeface="Helvetica" pitchFamily="2" charset="0"/>
              <a:ea typeface="ＭＳ Ｐゴシック" charset="0"/>
            </a:endParaRPr>
          </a:p>
        </p:txBody>
      </p:sp>
      <p:sp>
        <p:nvSpPr>
          <p:cNvPr id="23" name="TextBox 22">
            <a:extLst>
              <a:ext uri="{FF2B5EF4-FFF2-40B4-BE49-F238E27FC236}">
                <a16:creationId xmlns:a16="http://schemas.microsoft.com/office/drawing/2014/main" id="{8B6BF83F-DEC7-7162-49A3-F84AB53A2548}"/>
              </a:ext>
            </a:extLst>
          </p:cNvPr>
          <p:cNvSpPr txBox="1"/>
          <p:nvPr/>
        </p:nvSpPr>
        <p:spPr>
          <a:xfrm>
            <a:off x="1006148" y="1469799"/>
            <a:ext cx="3398138" cy="369332"/>
          </a:xfrm>
          <a:prstGeom prst="rect">
            <a:avLst/>
          </a:prstGeom>
          <a:noFill/>
        </p:spPr>
        <p:txBody>
          <a:bodyPr wrap="square" rtlCol="0">
            <a:spAutoFit/>
          </a:bodyPr>
          <a:lstStyle/>
          <a:p>
            <a:pPr algn="ctr" defTabSz="914354" fontAlgn="base">
              <a:spcBef>
                <a:spcPct val="0"/>
              </a:spcBef>
              <a:spcAft>
                <a:spcPct val="0"/>
              </a:spcAft>
              <a:defRPr/>
            </a:pPr>
            <a:r>
              <a:rPr lang="en-US" dirty="0">
                <a:solidFill>
                  <a:schemeClr val="bg1"/>
                </a:solidFill>
                <a:ea typeface="ＭＳ Ｐゴシック" charset="0"/>
              </a:rPr>
              <a:t>Learning &amp; Development</a:t>
            </a:r>
            <a:endParaRPr lang="en-GB" dirty="0">
              <a:solidFill>
                <a:schemeClr val="bg1"/>
              </a:solidFill>
              <a:ea typeface="ＭＳ Ｐゴシック" charset="0"/>
            </a:endParaRPr>
          </a:p>
        </p:txBody>
      </p:sp>
      <p:sp>
        <p:nvSpPr>
          <p:cNvPr id="24" name="TextBox 23">
            <a:extLst>
              <a:ext uri="{FF2B5EF4-FFF2-40B4-BE49-F238E27FC236}">
                <a16:creationId xmlns:a16="http://schemas.microsoft.com/office/drawing/2014/main" id="{A8B0D8EE-E1D2-B862-7F8D-644B8AC4E59A}"/>
              </a:ext>
            </a:extLst>
          </p:cNvPr>
          <p:cNvSpPr txBox="1"/>
          <p:nvPr/>
        </p:nvSpPr>
        <p:spPr>
          <a:xfrm>
            <a:off x="6689775" y="1491479"/>
            <a:ext cx="4877220" cy="369332"/>
          </a:xfrm>
          <a:prstGeom prst="rect">
            <a:avLst/>
          </a:prstGeom>
          <a:noFill/>
        </p:spPr>
        <p:txBody>
          <a:bodyPr wrap="square" rtlCol="0">
            <a:spAutoFit/>
          </a:bodyPr>
          <a:lstStyle/>
          <a:p>
            <a:pPr algn="ctr" defTabSz="914354" fontAlgn="base">
              <a:spcBef>
                <a:spcPct val="0"/>
              </a:spcBef>
              <a:spcAft>
                <a:spcPct val="0"/>
              </a:spcAft>
              <a:defRPr/>
            </a:pPr>
            <a:r>
              <a:rPr lang="en-GB" dirty="0">
                <a:solidFill>
                  <a:schemeClr val="bg1"/>
                </a:solidFill>
                <a:latin typeface="Helvetica" pitchFamily="2" charset="0"/>
                <a:ea typeface="ＭＳ Ｐゴシック" charset="0"/>
              </a:rPr>
              <a:t>Progression and promotion</a:t>
            </a:r>
          </a:p>
        </p:txBody>
      </p:sp>
      <p:sp>
        <p:nvSpPr>
          <p:cNvPr id="25" name="TextBox 24">
            <a:extLst>
              <a:ext uri="{FF2B5EF4-FFF2-40B4-BE49-F238E27FC236}">
                <a16:creationId xmlns:a16="http://schemas.microsoft.com/office/drawing/2014/main" id="{46D0FFFF-4D80-2A85-B545-AA4114628F85}"/>
              </a:ext>
            </a:extLst>
          </p:cNvPr>
          <p:cNvSpPr txBox="1"/>
          <p:nvPr/>
        </p:nvSpPr>
        <p:spPr>
          <a:xfrm>
            <a:off x="9336879" y="2738120"/>
            <a:ext cx="2718116" cy="646331"/>
          </a:xfrm>
          <a:prstGeom prst="rect">
            <a:avLst/>
          </a:prstGeom>
          <a:noFill/>
        </p:spPr>
        <p:txBody>
          <a:bodyPr wrap="square" rtlCol="0">
            <a:spAutoFit/>
          </a:bodyPr>
          <a:lstStyle/>
          <a:p>
            <a:pPr defTabSz="914354" fontAlgn="base">
              <a:spcBef>
                <a:spcPct val="0"/>
              </a:spcBef>
              <a:spcAft>
                <a:spcPct val="0"/>
              </a:spcAft>
              <a:defRPr/>
            </a:pPr>
            <a:r>
              <a:rPr lang="en-US" dirty="0">
                <a:solidFill>
                  <a:schemeClr val="bg1"/>
                </a:solidFill>
                <a:latin typeface="Helvetica" pitchFamily="2" charset="0"/>
                <a:ea typeface="ＭＳ Ｐゴシック" charset="0"/>
              </a:rPr>
              <a:t>Performance, Feedback  &amp; recognition</a:t>
            </a:r>
            <a:endParaRPr lang="en-GB" dirty="0">
              <a:solidFill>
                <a:schemeClr val="bg1"/>
              </a:solidFill>
              <a:latin typeface="Helvetica" pitchFamily="2" charset="0"/>
              <a:ea typeface="ＭＳ Ｐゴシック" charset="0"/>
            </a:endParaRPr>
          </a:p>
        </p:txBody>
      </p:sp>
      <p:sp>
        <p:nvSpPr>
          <p:cNvPr id="26" name="TextBox 25">
            <a:extLst>
              <a:ext uri="{FF2B5EF4-FFF2-40B4-BE49-F238E27FC236}">
                <a16:creationId xmlns:a16="http://schemas.microsoft.com/office/drawing/2014/main" id="{E3CC6843-65FB-E32E-5853-5593AFDBC928}"/>
              </a:ext>
            </a:extLst>
          </p:cNvPr>
          <p:cNvSpPr txBox="1"/>
          <p:nvPr/>
        </p:nvSpPr>
        <p:spPr>
          <a:xfrm>
            <a:off x="9409292" y="4568086"/>
            <a:ext cx="2645703" cy="369332"/>
          </a:xfrm>
          <a:prstGeom prst="rect">
            <a:avLst/>
          </a:prstGeom>
          <a:noFill/>
        </p:spPr>
        <p:txBody>
          <a:bodyPr wrap="square" rtlCol="0">
            <a:spAutoFit/>
          </a:bodyPr>
          <a:lstStyle/>
          <a:p>
            <a:pPr algn="ctr" defTabSz="914354" fontAlgn="base">
              <a:spcBef>
                <a:spcPct val="0"/>
              </a:spcBef>
              <a:spcAft>
                <a:spcPct val="0"/>
              </a:spcAft>
              <a:defRPr/>
            </a:pPr>
            <a:r>
              <a:rPr lang="en-US" dirty="0">
                <a:solidFill>
                  <a:schemeClr val="bg1"/>
                </a:solidFill>
                <a:latin typeface="Helvetica" pitchFamily="2" charset="0"/>
                <a:ea typeface="ＭＳ Ｐゴシック" charset="0"/>
              </a:rPr>
              <a:t>Exit</a:t>
            </a:r>
            <a:endParaRPr lang="en-GB" dirty="0">
              <a:solidFill>
                <a:schemeClr val="bg1"/>
              </a:solidFill>
              <a:latin typeface="Helvetica" pitchFamily="2" charset="0"/>
              <a:ea typeface="ＭＳ Ｐゴシック" charset="0"/>
            </a:endParaRPr>
          </a:p>
        </p:txBody>
      </p:sp>
      <p:sp>
        <p:nvSpPr>
          <p:cNvPr id="27" name="TextBox 26">
            <a:extLst>
              <a:ext uri="{FF2B5EF4-FFF2-40B4-BE49-F238E27FC236}">
                <a16:creationId xmlns:a16="http://schemas.microsoft.com/office/drawing/2014/main" id="{7EBF9C0A-D80A-18DD-DE46-4AB1C83D0F76}"/>
              </a:ext>
            </a:extLst>
          </p:cNvPr>
          <p:cNvSpPr txBox="1"/>
          <p:nvPr/>
        </p:nvSpPr>
        <p:spPr>
          <a:xfrm>
            <a:off x="1477950" y="3721242"/>
            <a:ext cx="9217987" cy="553998"/>
          </a:xfrm>
          <a:prstGeom prst="rect">
            <a:avLst/>
          </a:prstGeom>
          <a:noFill/>
        </p:spPr>
        <p:txBody>
          <a:bodyPr wrap="square">
            <a:spAutoFit/>
          </a:bodyPr>
          <a:lstStyle/>
          <a:p>
            <a:pPr algn="ctr"/>
            <a:r>
              <a:rPr lang="en-US" sz="3000" dirty="0">
                <a:solidFill>
                  <a:schemeClr val="bg1"/>
                </a:solidFill>
                <a:latin typeface="+mj-lt"/>
              </a:rPr>
              <a:t>HOW!</a:t>
            </a:r>
          </a:p>
        </p:txBody>
      </p:sp>
      <p:pic>
        <p:nvPicPr>
          <p:cNvPr id="28" name="Picture 27">
            <a:extLst>
              <a:ext uri="{FF2B5EF4-FFF2-40B4-BE49-F238E27FC236}">
                <a16:creationId xmlns:a16="http://schemas.microsoft.com/office/drawing/2014/main" id="{0F63DD1F-B815-0EAD-272B-E2EE030E2174}"/>
              </a:ext>
            </a:extLst>
          </p:cNvPr>
          <p:cNvPicPr>
            <a:picLocks noChangeAspect="1"/>
          </p:cNvPicPr>
          <p:nvPr/>
        </p:nvPicPr>
        <p:blipFill>
          <a:blip r:embed="rId8"/>
          <a:stretch>
            <a:fillRect/>
          </a:stretch>
        </p:blipFill>
        <p:spPr>
          <a:xfrm>
            <a:off x="2857084" y="2807213"/>
            <a:ext cx="768163" cy="547415"/>
          </a:xfrm>
          <a:prstGeom prst="rect">
            <a:avLst/>
          </a:prstGeom>
        </p:spPr>
      </p:pic>
      <p:sp>
        <p:nvSpPr>
          <p:cNvPr id="29" name="Oval 28">
            <a:extLst>
              <a:ext uri="{FF2B5EF4-FFF2-40B4-BE49-F238E27FC236}">
                <a16:creationId xmlns:a16="http://schemas.microsoft.com/office/drawing/2014/main" id="{69978A37-9B80-9B04-F704-02B16FDD1B70}"/>
              </a:ext>
            </a:extLst>
          </p:cNvPr>
          <p:cNvSpPr/>
          <p:nvPr/>
        </p:nvSpPr>
        <p:spPr>
          <a:xfrm>
            <a:off x="2714956" y="2564903"/>
            <a:ext cx="1004780" cy="1010695"/>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0D27638-0357-6762-B14F-0C7193A200B5}"/>
              </a:ext>
            </a:extLst>
          </p:cNvPr>
          <p:cNvSpPr/>
          <p:nvPr/>
        </p:nvSpPr>
        <p:spPr>
          <a:xfrm>
            <a:off x="8906895" y="4174669"/>
            <a:ext cx="1004780" cy="1010695"/>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Icon&#10;&#10;Description automatically generated">
            <a:extLst>
              <a:ext uri="{FF2B5EF4-FFF2-40B4-BE49-F238E27FC236}">
                <a16:creationId xmlns:a16="http://schemas.microsoft.com/office/drawing/2014/main" id="{AD8FE951-CD9A-78C5-F595-9F186A434985}"/>
              </a:ext>
            </a:extLst>
          </p:cNvPr>
          <p:cNvPicPr>
            <a:picLocks noChangeAspect="1"/>
          </p:cNvPicPr>
          <p:nvPr/>
        </p:nvPicPr>
        <p:blipFill>
          <a:blip r:embed="rId9"/>
          <a:stretch>
            <a:fillRect/>
          </a:stretch>
        </p:blipFill>
        <p:spPr>
          <a:xfrm>
            <a:off x="9101051" y="4421375"/>
            <a:ext cx="658358" cy="517282"/>
          </a:xfrm>
          <a:prstGeom prst="rect">
            <a:avLst/>
          </a:prstGeom>
        </p:spPr>
      </p:pic>
      <p:pic>
        <p:nvPicPr>
          <p:cNvPr id="33" name="Picture 32">
            <a:extLst>
              <a:ext uri="{FF2B5EF4-FFF2-40B4-BE49-F238E27FC236}">
                <a16:creationId xmlns:a16="http://schemas.microsoft.com/office/drawing/2014/main" id="{FD1361ED-F527-5270-4FFE-EA3700EC1CEE}"/>
              </a:ext>
            </a:extLst>
          </p:cNvPr>
          <p:cNvPicPr>
            <a:picLocks noChangeAspect="1"/>
          </p:cNvPicPr>
          <p:nvPr/>
        </p:nvPicPr>
        <p:blipFill>
          <a:blip r:embed="rId10"/>
          <a:stretch>
            <a:fillRect/>
          </a:stretch>
        </p:blipFill>
        <p:spPr>
          <a:xfrm>
            <a:off x="481330" y="5838787"/>
            <a:ext cx="798830" cy="798830"/>
          </a:xfrm>
          <a:prstGeom prst="rect">
            <a:avLst/>
          </a:prstGeom>
        </p:spPr>
      </p:pic>
    </p:spTree>
    <p:extLst>
      <p:ext uri="{BB962C8B-B14F-4D97-AF65-F5344CB8AC3E}">
        <p14:creationId xmlns:p14="http://schemas.microsoft.com/office/powerpoint/2010/main" val="2375010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A564-82D0-F3BD-5C0D-184AA787563C}"/>
              </a:ext>
            </a:extLst>
          </p:cNvPr>
          <p:cNvSpPr>
            <a:spLocks noGrp="1"/>
          </p:cNvSpPr>
          <p:nvPr>
            <p:ph type="title"/>
          </p:nvPr>
        </p:nvSpPr>
        <p:spPr/>
        <p:txBody>
          <a:bodyPr/>
          <a:lstStyle/>
          <a:p>
            <a:r>
              <a:rPr lang="en-US" sz="3600" b="1" dirty="0"/>
              <a:t>Group Discussion</a:t>
            </a:r>
          </a:p>
        </p:txBody>
      </p:sp>
      <p:sp>
        <p:nvSpPr>
          <p:cNvPr id="3" name="Footer Placeholder 2">
            <a:extLst>
              <a:ext uri="{FF2B5EF4-FFF2-40B4-BE49-F238E27FC236}">
                <a16:creationId xmlns:a16="http://schemas.microsoft.com/office/drawing/2014/main" id="{64445CE1-F4F9-A081-AA0C-445D8A9400AF}"/>
              </a:ext>
            </a:extLst>
          </p:cNvPr>
          <p:cNvSpPr>
            <a:spLocks noGrp="1"/>
          </p:cNvSpPr>
          <p:nvPr>
            <p:ph type="ftr" sz="quarter" idx="11"/>
          </p:nvPr>
        </p:nvSpPr>
        <p:spPr>
          <a:xfrm>
            <a:off x="7924800" y="6168254"/>
            <a:ext cx="4114800" cy="365125"/>
          </a:xfrm>
        </p:spPr>
        <p:txBody>
          <a:bodyPr/>
          <a:lstStyle/>
          <a:p>
            <a:r>
              <a:rPr lang="en-US" dirty="0"/>
              <a:t>© BEYOND THE BARRIERS ACADEMY. ALL RIGHTS RESERVED.</a:t>
            </a:r>
          </a:p>
        </p:txBody>
      </p:sp>
      <p:sp>
        <p:nvSpPr>
          <p:cNvPr id="4" name="Slide Number Placeholder 3">
            <a:extLst>
              <a:ext uri="{FF2B5EF4-FFF2-40B4-BE49-F238E27FC236}">
                <a16:creationId xmlns:a16="http://schemas.microsoft.com/office/drawing/2014/main" id="{41AF6C9A-343C-B9A5-5277-8D1420BAFA86}"/>
              </a:ext>
            </a:extLst>
          </p:cNvPr>
          <p:cNvSpPr>
            <a:spLocks noGrp="1"/>
          </p:cNvSpPr>
          <p:nvPr>
            <p:ph type="sldNum" sz="quarter" idx="12"/>
          </p:nvPr>
        </p:nvSpPr>
        <p:spPr/>
        <p:txBody>
          <a:bodyPr/>
          <a:lstStyle/>
          <a:p>
            <a:fld id="{F3116779-6288-D548-AD08-2729096E2EB4}" type="slidenum">
              <a:rPr lang="en-US" smtClean="0"/>
              <a:t>7</a:t>
            </a:fld>
            <a:endParaRPr lang="en-US"/>
          </a:p>
        </p:txBody>
      </p:sp>
      <p:sp>
        <p:nvSpPr>
          <p:cNvPr id="5" name="TextBox 4">
            <a:extLst>
              <a:ext uri="{FF2B5EF4-FFF2-40B4-BE49-F238E27FC236}">
                <a16:creationId xmlns:a16="http://schemas.microsoft.com/office/drawing/2014/main" id="{CC3B5391-AA54-3AFA-F0C4-246BC400078D}"/>
              </a:ext>
            </a:extLst>
          </p:cNvPr>
          <p:cNvSpPr txBox="1"/>
          <p:nvPr/>
        </p:nvSpPr>
        <p:spPr>
          <a:xfrm>
            <a:off x="600635" y="1276353"/>
            <a:ext cx="10990729" cy="3539430"/>
          </a:xfrm>
          <a:prstGeom prst="rect">
            <a:avLst/>
          </a:prstGeom>
          <a:noFill/>
        </p:spPr>
        <p:txBody>
          <a:bodyPr wrap="square" rtlCol="0">
            <a:spAutoFit/>
          </a:bodyPr>
          <a:lstStyle/>
          <a:p>
            <a:endParaRPr lang="en-GB" sz="3200" dirty="0">
              <a:solidFill>
                <a:schemeClr val="bg1"/>
              </a:solidFill>
            </a:endParaRPr>
          </a:p>
          <a:p>
            <a:pPr marL="514350" indent="-514350">
              <a:buFont typeface="+mj-lt"/>
              <a:buAutoNum type="arabicParenR"/>
            </a:pPr>
            <a:r>
              <a:rPr lang="en-GB" sz="3200" dirty="0">
                <a:solidFill>
                  <a:schemeClr val="bg1"/>
                </a:solidFill>
              </a:rPr>
              <a:t>What has been your greatest success story when it comes to DEI and how did you measure the success?</a:t>
            </a:r>
          </a:p>
          <a:p>
            <a:pPr marL="514350" indent="-514350">
              <a:buFont typeface="+mj-lt"/>
              <a:buAutoNum type="arabicParenR"/>
            </a:pPr>
            <a:r>
              <a:rPr lang="en-GB" sz="3200" dirty="0">
                <a:solidFill>
                  <a:schemeClr val="bg1"/>
                </a:solidFill>
              </a:rPr>
              <a:t>What has been the biggest challenge for you in implementing DEI at your firm and what was the solution you found?</a:t>
            </a:r>
          </a:p>
          <a:p>
            <a:pPr marL="514350" indent="-514350">
              <a:buFont typeface="+mj-lt"/>
              <a:buAutoNum type="arabicParenR"/>
            </a:pPr>
            <a:r>
              <a:rPr lang="en-GB" sz="3200" dirty="0">
                <a:solidFill>
                  <a:schemeClr val="bg1"/>
                </a:solidFill>
              </a:rPr>
              <a:t>What is the biggest lesson you have learnt since starting your DEI journey? (optional)</a:t>
            </a:r>
            <a:endParaRPr lang="en-US" sz="3200" dirty="0">
              <a:solidFill>
                <a:schemeClr val="bg1"/>
              </a:solidFill>
            </a:endParaRPr>
          </a:p>
        </p:txBody>
      </p:sp>
      <p:pic>
        <p:nvPicPr>
          <p:cNvPr id="6" name="Picture 5">
            <a:extLst>
              <a:ext uri="{FF2B5EF4-FFF2-40B4-BE49-F238E27FC236}">
                <a16:creationId xmlns:a16="http://schemas.microsoft.com/office/drawing/2014/main" id="{9272DAA3-6F5F-6DA4-F39E-027A2C4683B6}"/>
              </a:ext>
            </a:extLst>
          </p:cNvPr>
          <p:cNvPicPr>
            <a:picLocks noChangeAspect="1"/>
          </p:cNvPicPr>
          <p:nvPr/>
        </p:nvPicPr>
        <p:blipFill>
          <a:blip r:embed="rId3"/>
          <a:stretch>
            <a:fillRect/>
          </a:stretch>
        </p:blipFill>
        <p:spPr>
          <a:xfrm>
            <a:off x="481330" y="5838787"/>
            <a:ext cx="798830" cy="798830"/>
          </a:xfrm>
          <a:prstGeom prst="rect">
            <a:avLst/>
          </a:prstGeom>
        </p:spPr>
      </p:pic>
    </p:spTree>
    <p:extLst>
      <p:ext uri="{BB962C8B-B14F-4D97-AF65-F5344CB8AC3E}">
        <p14:creationId xmlns:p14="http://schemas.microsoft.com/office/powerpoint/2010/main" val="271281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7F32C-A82B-4CCF-90A6-D6A0448D1C26}"/>
              </a:ext>
            </a:extLst>
          </p:cNvPr>
          <p:cNvSpPr>
            <a:spLocks noGrp="1"/>
          </p:cNvSpPr>
          <p:nvPr>
            <p:ph type="title"/>
          </p:nvPr>
        </p:nvSpPr>
        <p:spPr>
          <a:xfrm>
            <a:off x="363071" y="365126"/>
            <a:ext cx="10990729" cy="886900"/>
          </a:xfrm>
        </p:spPr>
        <p:txBody>
          <a:bodyPr/>
          <a:lstStyle/>
          <a:p>
            <a:pPr algn="ctr"/>
            <a:r>
              <a:rPr lang="en-US" sz="3600" dirty="0"/>
              <a:t>Maintaining Momentum in DEI - Top Tips</a:t>
            </a:r>
          </a:p>
        </p:txBody>
      </p:sp>
      <p:sp>
        <p:nvSpPr>
          <p:cNvPr id="3" name="Content Placeholder 2">
            <a:extLst>
              <a:ext uri="{FF2B5EF4-FFF2-40B4-BE49-F238E27FC236}">
                <a16:creationId xmlns:a16="http://schemas.microsoft.com/office/drawing/2014/main" id="{AA10C479-F938-4E6D-33C9-7B169C37CE56}"/>
              </a:ext>
            </a:extLst>
          </p:cNvPr>
          <p:cNvSpPr>
            <a:spLocks noGrp="1"/>
          </p:cNvSpPr>
          <p:nvPr>
            <p:ph sz="half" idx="1"/>
          </p:nvPr>
        </p:nvSpPr>
        <p:spPr>
          <a:xfrm>
            <a:off x="533960" y="1252026"/>
            <a:ext cx="5181600" cy="4351338"/>
          </a:xfrm>
        </p:spPr>
        <p:txBody>
          <a:bodyPr>
            <a:noAutofit/>
          </a:bodyPr>
          <a:lstStyle/>
          <a:p>
            <a:pPr>
              <a:lnSpc>
                <a:spcPct val="100000"/>
              </a:lnSpc>
              <a:buClr>
                <a:schemeClr val="bg1"/>
              </a:buClr>
              <a:buFont typeface="Wingdings" pitchFamily="2" charset="2"/>
              <a:buChar char="v"/>
            </a:pPr>
            <a:r>
              <a:rPr lang="en-US" sz="1700" dirty="0"/>
              <a:t>Remember DEI is a continuous process – it is cultural change (that takes time), not a set of events or activities</a:t>
            </a:r>
          </a:p>
          <a:p>
            <a:pPr>
              <a:lnSpc>
                <a:spcPct val="100000"/>
              </a:lnSpc>
              <a:buClr>
                <a:schemeClr val="bg1"/>
              </a:buClr>
              <a:buFont typeface="Wingdings" pitchFamily="2" charset="2"/>
              <a:buChar char="v"/>
            </a:pPr>
            <a:r>
              <a:rPr lang="en-US" sz="1700" dirty="0"/>
              <a:t>Get clear on your ‘why’ as it relates to your business, your values, your people and your growth strategy. Engage leadership to ensure they champion and lead from the top</a:t>
            </a:r>
          </a:p>
          <a:p>
            <a:pPr>
              <a:lnSpc>
                <a:spcPct val="100000"/>
              </a:lnSpc>
              <a:buClr>
                <a:schemeClr val="bg1"/>
              </a:buClr>
              <a:buFont typeface="Wingdings" pitchFamily="2" charset="2"/>
              <a:buChar char="v"/>
            </a:pPr>
            <a:r>
              <a:rPr lang="en-US" sz="1700" dirty="0"/>
              <a:t>Establish and track benchmarks, KPI’s and measurements and treat DEI as a vital business unit with clear accountability</a:t>
            </a:r>
          </a:p>
          <a:p>
            <a:pPr>
              <a:lnSpc>
                <a:spcPct val="100000"/>
              </a:lnSpc>
              <a:buClr>
                <a:schemeClr val="bg1"/>
              </a:buClr>
              <a:buFont typeface="Wingdings" pitchFamily="2" charset="2"/>
              <a:buChar char="v"/>
            </a:pPr>
            <a:r>
              <a:rPr lang="en-US" sz="1700" dirty="0"/>
              <a:t>Listen to the lived experiences of your people, to understand the current state and monitor progress. This will help shape your priorities</a:t>
            </a:r>
          </a:p>
          <a:p>
            <a:pPr>
              <a:lnSpc>
                <a:spcPct val="100000"/>
              </a:lnSpc>
              <a:buClr>
                <a:schemeClr val="bg1"/>
              </a:buClr>
              <a:buFont typeface="Wingdings" pitchFamily="2" charset="2"/>
              <a:buChar char="v"/>
            </a:pPr>
            <a:r>
              <a:rPr lang="en-US" sz="1700" dirty="0"/>
              <a:t>Engage champions and advocates across all levels of the firm/organization</a:t>
            </a:r>
          </a:p>
          <a:p>
            <a:pPr>
              <a:lnSpc>
                <a:spcPct val="100000"/>
              </a:lnSpc>
              <a:buClr>
                <a:schemeClr val="bg1"/>
              </a:buClr>
              <a:buFont typeface="Wingdings" pitchFamily="2" charset="2"/>
              <a:buChar char="v"/>
            </a:pPr>
            <a:r>
              <a:rPr lang="en-US" sz="1700" dirty="0"/>
              <a:t>Collect and </a:t>
            </a:r>
            <a:r>
              <a:rPr lang="en-US" sz="1700" dirty="0" err="1"/>
              <a:t>analyse</a:t>
            </a:r>
            <a:r>
              <a:rPr lang="en-US" sz="1700" dirty="0"/>
              <a:t> data – that goes beyond visible diversity; both quantitative and qualitative </a:t>
            </a:r>
          </a:p>
          <a:p>
            <a:pPr>
              <a:lnSpc>
                <a:spcPct val="100000"/>
              </a:lnSpc>
              <a:buClr>
                <a:schemeClr val="bg1"/>
              </a:buClr>
              <a:buFont typeface="Wingdings" pitchFamily="2" charset="2"/>
              <a:buChar char="v"/>
            </a:pPr>
            <a:endParaRPr lang="en-US" sz="1700" dirty="0"/>
          </a:p>
        </p:txBody>
      </p:sp>
      <p:sp>
        <p:nvSpPr>
          <p:cNvPr id="4" name="Content Placeholder 3">
            <a:extLst>
              <a:ext uri="{FF2B5EF4-FFF2-40B4-BE49-F238E27FC236}">
                <a16:creationId xmlns:a16="http://schemas.microsoft.com/office/drawing/2014/main" id="{639B2374-1875-D183-E467-3C895006EA6E}"/>
              </a:ext>
            </a:extLst>
          </p:cNvPr>
          <p:cNvSpPr>
            <a:spLocks noGrp="1"/>
          </p:cNvSpPr>
          <p:nvPr>
            <p:ph sz="half" idx="2"/>
          </p:nvPr>
        </p:nvSpPr>
        <p:spPr>
          <a:xfrm>
            <a:off x="6172200" y="1290581"/>
            <a:ext cx="5485840" cy="4874814"/>
          </a:xfrm>
        </p:spPr>
        <p:txBody>
          <a:bodyPr wrap="square">
            <a:normAutofit/>
          </a:bodyPr>
          <a:lstStyle/>
          <a:p>
            <a:pPr algn="just">
              <a:lnSpc>
                <a:spcPct val="100000"/>
              </a:lnSpc>
              <a:buClr>
                <a:schemeClr val="bg1"/>
              </a:buClr>
              <a:buFont typeface="Wingdings" pitchFamily="2" charset="2"/>
              <a:buChar char="v"/>
            </a:pPr>
            <a:r>
              <a:rPr lang="en-US" sz="1700" dirty="0"/>
              <a:t>Create and sustain a sense of belonging and     psychological safety. Be clear as to expected </a:t>
            </a:r>
            <a:r>
              <a:rPr lang="en-US" sz="1700" dirty="0" err="1"/>
              <a:t>behaviours</a:t>
            </a:r>
            <a:endParaRPr lang="en-US" sz="1700" dirty="0"/>
          </a:p>
          <a:p>
            <a:pPr algn="just">
              <a:lnSpc>
                <a:spcPct val="100000"/>
              </a:lnSpc>
              <a:buClr>
                <a:schemeClr val="bg1"/>
              </a:buClr>
              <a:buFont typeface="Wingdings" pitchFamily="2" charset="2"/>
              <a:buChar char="v"/>
            </a:pPr>
            <a:r>
              <a:rPr lang="en-US" sz="1700" dirty="0"/>
              <a:t>Empower people to get involved</a:t>
            </a:r>
          </a:p>
          <a:p>
            <a:pPr algn="just">
              <a:lnSpc>
                <a:spcPct val="100000"/>
              </a:lnSpc>
              <a:buClr>
                <a:schemeClr val="bg1"/>
              </a:buClr>
              <a:buFont typeface="Wingdings" pitchFamily="2" charset="2"/>
              <a:buChar char="v"/>
            </a:pPr>
            <a:r>
              <a:rPr lang="en-US" sz="1700" dirty="0"/>
              <a:t>Examine processes and implement a system that challenges bias, removes barriers and promotes equity</a:t>
            </a:r>
          </a:p>
          <a:p>
            <a:pPr algn="just">
              <a:lnSpc>
                <a:spcPct val="100000"/>
              </a:lnSpc>
              <a:buClr>
                <a:schemeClr val="bg1"/>
              </a:buClr>
              <a:buFont typeface="Wingdings" pitchFamily="2" charset="2"/>
              <a:buChar char="v"/>
            </a:pPr>
            <a:r>
              <a:rPr lang="en-US" sz="1700" dirty="0"/>
              <a:t>Promote and communicate your DEI plans; communicate your progress with transparency and celebrate your successes</a:t>
            </a:r>
          </a:p>
          <a:p>
            <a:pPr algn="just">
              <a:lnSpc>
                <a:spcPct val="100000"/>
              </a:lnSpc>
              <a:buClr>
                <a:schemeClr val="bg1"/>
              </a:buClr>
              <a:buFont typeface="Wingdings" pitchFamily="2" charset="2"/>
              <a:buChar char="v"/>
            </a:pPr>
            <a:r>
              <a:rPr lang="en-US" sz="1700" dirty="0"/>
              <a:t>Communicate your DEI vision, mission, strategy and progress externally</a:t>
            </a:r>
          </a:p>
          <a:p>
            <a:pPr algn="just">
              <a:lnSpc>
                <a:spcPct val="100000"/>
              </a:lnSpc>
              <a:buClr>
                <a:schemeClr val="bg1"/>
              </a:buClr>
              <a:buFont typeface="Wingdings" pitchFamily="2" charset="2"/>
              <a:buChar char="v"/>
            </a:pPr>
            <a:r>
              <a:rPr lang="en-US" sz="1700" dirty="0"/>
              <a:t>Align on what you mean by DEI and build awareness and understanding across the business – engage everyone as everyone stands to gain</a:t>
            </a:r>
          </a:p>
          <a:p>
            <a:pPr algn="just">
              <a:lnSpc>
                <a:spcPct val="100000"/>
              </a:lnSpc>
              <a:buClr>
                <a:schemeClr val="bg1"/>
              </a:buClr>
              <a:buFont typeface="Wingdings" pitchFamily="2" charset="2"/>
              <a:buChar char="v"/>
            </a:pPr>
            <a:r>
              <a:rPr lang="en-US" sz="1700" dirty="0"/>
              <a:t>Integrate, don’t separate ESG and DEI</a:t>
            </a:r>
          </a:p>
          <a:p>
            <a:pPr algn="just">
              <a:lnSpc>
                <a:spcPct val="100000"/>
              </a:lnSpc>
              <a:buClr>
                <a:schemeClr val="bg1"/>
              </a:buClr>
              <a:buFont typeface="Wingdings" pitchFamily="2" charset="2"/>
              <a:buChar char="v"/>
            </a:pPr>
            <a:r>
              <a:rPr lang="en-GB" sz="1700" dirty="0">
                <a:effectLst/>
                <a:latin typeface="Georgia" panose="02040502050405020303" pitchFamily="18" charset="0"/>
                <a:ea typeface="Times New Roman" panose="02020603050405020304" pitchFamily="18" charset="0"/>
              </a:rPr>
              <a:t>Reward and celebrate exemplary DEI behaviours.</a:t>
            </a:r>
            <a:endParaRPr lang="en-GB" sz="1700" dirty="0">
              <a:effectLst/>
              <a:latin typeface="Times New Roman" panose="02020603050405020304" pitchFamily="18" charset="0"/>
              <a:ea typeface="Times New Roman" panose="02020603050405020304" pitchFamily="18" charset="0"/>
            </a:endParaRPr>
          </a:p>
          <a:p>
            <a:pPr>
              <a:lnSpc>
                <a:spcPct val="120000"/>
              </a:lnSpc>
              <a:buFont typeface="Wingdings" pitchFamily="2" charset="2"/>
              <a:buChar char="v"/>
            </a:pPr>
            <a:endParaRPr lang="en-US" sz="2800" dirty="0"/>
          </a:p>
          <a:p>
            <a:pPr marL="514350" indent="-514350">
              <a:buFont typeface="+mj-lt"/>
              <a:buAutoNum type="arabicPeriod"/>
            </a:pPr>
            <a:endParaRPr lang="en-US" sz="2800" dirty="0"/>
          </a:p>
          <a:p>
            <a:pPr marL="514350" indent="-514350">
              <a:buFont typeface="+mj-lt"/>
              <a:buAutoNum type="arabicPeriod"/>
            </a:pPr>
            <a:endParaRPr lang="en-US" dirty="0"/>
          </a:p>
        </p:txBody>
      </p:sp>
      <p:sp>
        <p:nvSpPr>
          <p:cNvPr id="5" name="Footer Placeholder 4">
            <a:extLst>
              <a:ext uri="{FF2B5EF4-FFF2-40B4-BE49-F238E27FC236}">
                <a16:creationId xmlns:a16="http://schemas.microsoft.com/office/drawing/2014/main" id="{73533EEE-B0F0-55BE-29F8-562082909DB6}"/>
              </a:ext>
            </a:extLst>
          </p:cNvPr>
          <p:cNvSpPr>
            <a:spLocks noGrp="1"/>
          </p:cNvSpPr>
          <p:nvPr>
            <p:ph type="ftr" sz="quarter" idx="11"/>
          </p:nvPr>
        </p:nvSpPr>
        <p:spPr>
          <a:xfrm>
            <a:off x="7924800" y="6264443"/>
            <a:ext cx="4114800" cy="365125"/>
          </a:xfrm>
        </p:spPr>
        <p:txBody>
          <a:bodyPr/>
          <a:lstStyle/>
          <a:p>
            <a:r>
              <a:rPr lang="en-US" dirty="0"/>
              <a:t>© BEYOND THE BARRIERS ACADEMY. ALL RIGHTS RESERVED.</a:t>
            </a:r>
          </a:p>
        </p:txBody>
      </p:sp>
      <p:sp>
        <p:nvSpPr>
          <p:cNvPr id="6" name="Slide Number Placeholder 5">
            <a:extLst>
              <a:ext uri="{FF2B5EF4-FFF2-40B4-BE49-F238E27FC236}">
                <a16:creationId xmlns:a16="http://schemas.microsoft.com/office/drawing/2014/main" id="{EFB2FCF1-C0B9-9081-C27B-66287FA16ED7}"/>
              </a:ext>
            </a:extLst>
          </p:cNvPr>
          <p:cNvSpPr>
            <a:spLocks noGrp="1"/>
          </p:cNvSpPr>
          <p:nvPr>
            <p:ph type="sldNum" sz="quarter" idx="12"/>
          </p:nvPr>
        </p:nvSpPr>
        <p:spPr/>
        <p:txBody>
          <a:bodyPr/>
          <a:lstStyle/>
          <a:p>
            <a:fld id="{F3116779-6288-D548-AD08-2729096E2EB4}" type="slidenum">
              <a:rPr lang="en-US" smtClean="0"/>
              <a:t>8</a:t>
            </a:fld>
            <a:endParaRPr lang="en-US"/>
          </a:p>
        </p:txBody>
      </p:sp>
    </p:spTree>
    <p:extLst>
      <p:ext uri="{BB962C8B-B14F-4D97-AF65-F5344CB8AC3E}">
        <p14:creationId xmlns:p14="http://schemas.microsoft.com/office/powerpoint/2010/main" val="4045917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EAEB3D4-7E00-95DD-B543-2EA643478571}"/>
              </a:ext>
            </a:extLst>
          </p:cNvPr>
          <p:cNvSpPr>
            <a:spLocks noGrp="1"/>
          </p:cNvSpPr>
          <p:nvPr>
            <p:ph type="title"/>
          </p:nvPr>
        </p:nvSpPr>
        <p:spPr>
          <a:xfrm>
            <a:off x="1089831" y="2412610"/>
            <a:ext cx="3932237" cy="1600200"/>
          </a:xfrm>
        </p:spPr>
        <p:txBody>
          <a:bodyPr/>
          <a:lstStyle/>
          <a:p>
            <a:r>
              <a:rPr lang="en-US" sz="6600" dirty="0"/>
              <a:t>UPDATE</a:t>
            </a:r>
          </a:p>
        </p:txBody>
      </p:sp>
      <p:pic>
        <p:nvPicPr>
          <p:cNvPr id="5" name="Picture Placeholder 12" descr="A picture containing text, clipart&#10;&#10;Description automatically generated">
            <a:extLst>
              <a:ext uri="{FF2B5EF4-FFF2-40B4-BE49-F238E27FC236}">
                <a16:creationId xmlns:a16="http://schemas.microsoft.com/office/drawing/2014/main" id="{332F9E70-EBAD-67A5-DA73-A6120623889F}"/>
              </a:ext>
            </a:extLst>
          </p:cNvPr>
          <p:cNvPicPr>
            <a:picLocks noChangeAspect="1"/>
          </p:cNvPicPr>
          <p:nvPr/>
        </p:nvPicPr>
        <p:blipFill rotWithShape="1">
          <a:blip r:embed="rId3">
            <a:extLst>
              <a:ext uri="{28A0092B-C50C-407E-A947-70E740481C1C}">
                <a14:useLocalDpi xmlns:a14="http://schemas.microsoft.com/office/drawing/2010/main" val="0"/>
              </a:ext>
            </a:extLst>
          </a:blip>
          <a:srcRect l="10949" r="9551"/>
          <a:stretch/>
        </p:blipFill>
        <p:spPr>
          <a:xfrm>
            <a:off x="5183188" y="987425"/>
            <a:ext cx="6172200" cy="4873625"/>
          </a:xfrm>
          <a:prstGeom prst="rect">
            <a:avLst/>
          </a:prstGeom>
          <a:noFill/>
        </p:spPr>
      </p:pic>
      <p:sp>
        <p:nvSpPr>
          <p:cNvPr id="3" name="Footer Placeholder 2">
            <a:extLst>
              <a:ext uri="{FF2B5EF4-FFF2-40B4-BE49-F238E27FC236}">
                <a16:creationId xmlns:a16="http://schemas.microsoft.com/office/drawing/2014/main" id="{BE003414-BEB1-BEEC-26B0-858F97AA277A}"/>
              </a:ext>
            </a:extLst>
          </p:cNvPr>
          <p:cNvSpPr>
            <a:spLocks noGrp="1"/>
          </p:cNvSpPr>
          <p:nvPr>
            <p:ph type="ftr" sz="quarter" idx="11"/>
          </p:nvPr>
        </p:nvSpPr>
        <p:spPr>
          <a:xfrm>
            <a:off x="7710268" y="6272491"/>
            <a:ext cx="4114800" cy="365125"/>
          </a:xfrm>
        </p:spPr>
        <p:txBody>
          <a:bodyPr anchor="ctr">
            <a:normAutofit/>
          </a:bodyPr>
          <a:lstStyle/>
          <a:p>
            <a:pPr>
              <a:spcAft>
                <a:spcPts val="600"/>
              </a:spcAft>
            </a:pPr>
            <a:r>
              <a:rPr lang="en-US" dirty="0"/>
              <a:t>© BEYOND THE BARRIERS ACADEMY. ALL RIGHTS RESERVED.</a:t>
            </a:r>
          </a:p>
        </p:txBody>
      </p:sp>
      <p:sp>
        <p:nvSpPr>
          <p:cNvPr id="4" name="Slide Number Placeholder 3">
            <a:extLst>
              <a:ext uri="{FF2B5EF4-FFF2-40B4-BE49-F238E27FC236}">
                <a16:creationId xmlns:a16="http://schemas.microsoft.com/office/drawing/2014/main" id="{998BE35E-D365-9DAD-2AF1-043B57F650B6}"/>
              </a:ext>
            </a:extLst>
          </p:cNvPr>
          <p:cNvSpPr>
            <a:spLocks noGrp="1"/>
          </p:cNvSpPr>
          <p:nvPr>
            <p:ph type="sldNum" sz="quarter" idx="12"/>
          </p:nvPr>
        </p:nvSpPr>
        <p:spPr>
          <a:xfrm>
            <a:off x="8610600" y="6272492"/>
            <a:ext cx="2743200" cy="365125"/>
          </a:xfrm>
        </p:spPr>
        <p:txBody>
          <a:bodyPr anchor="ctr">
            <a:normAutofit/>
          </a:bodyPr>
          <a:lstStyle/>
          <a:p>
            <a:pPr>
              <a:spcAft>
                <a:spcPts val="600"/>
              </a:spcAft>
            </a:pPr>
            <a:fld id="{F3116779-6288-D548-AD08-2729096E2EB4}" type="slidenum">
              <a:rPr lang="en-US" smtClean="0"/>
              <a:pPr>
                <a:spcAft>
                  <a:spcPts val="600"/>
                </a:spcAft>
              </a:pPr>
              <a:t>9</a:t>
            </a:fld>
            <a:endParaRPr lang="en-US"/>
          </a:p>
        </p:txBody>
      </p:sp>
    </p:spTree>
    <p:extLst>
      <p:ext uri="{BB962C8B-B14F-4D97-AF65-F5344CB8AC3E}">
        <p14:creationId xmlns:p14="http://schemas.microsoft.com/office/powerpoint/2010/main" val="371619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BAC72F-946D-1A4C-A3D5-A752AC59697C}" vid="{D30B330F-EA02-1B4D-963A-7BB36E480AE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BAC72F-946D-1A4C-A3D5-A752AC59697C}" vid="{DAF88DEC-42E7-C64E-9FF4-ABC5D2D5217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3363</TotalTime>
  <Words>1617</Words>
  <Application>Microsoft Macintosh PowerPoint</Application>
  <PresentationFormat>Widescreen</PresentationFormat>
  <Paragraphs>172</Paragraphs>
  <Slides>14</Slides>
  <Notes>14</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14</vt:i4>
      </vt:variant>
    </vt:vector>
  </HeadingPairs>
  <TitlesOfParts>
    <vt:vector size="30" baseType="lpstr">
      <vt:lpstr>Arial</vt:lpstr>
      <vt:lpstr>bookmania</vt:lpstr>
      <vt:lpstr>Calibri</vt:lpstr>
      <vt:lpstr>Calibri Light</vt:lpstr>
      <vt:lpstr>EB Garamond Medium</vt:lpstr>
      <vt:lpstr>EYInterstate Light</vt:lpstr>
      <vt:lpstr>Georgia</vt:lpstr>
      <vt:lpstr>Gibson</vt:lpstr>
      <vt:lpstr>Helvetica</vt:lpstr>
      <vt:lpstr>IBM Plex Sans</vt:lpstr>
      <vt:lpstr>Montserrat</vt:lpstr>
      <vt:lpstr>Raleway</vt:lpstr>
      <vt:lpstr>Times New Roman</vt:lpstr>
      <vt:lpstr>Wingdings</vt:lpstr>
      <vt:lpstr>Office Theme</vt:lpstr>
      <vt:lpstr>Custom Design</vt:lpstr>
      <vt:lpstr>     Maintaining Momentum on the DE&amp;I Journey during periods of disruption and uncertainty  Level 20 HR and DEI Professionals  Breakfast  Hosted by Blackstone 21st March 2023 </vt:lpstr>
      <vt:lpstr>PowerPoint Presentation</vt:lpstr>
      <vt:lpstr>PowerPoint Presentation</vt:lpstr>
      <vt:lpstr>PowerPoint Presentation</vt:lpstr>
      <vt:lpstr>PowerPoint Presentation</vt:lpstr>
      <vt:lpstr>PowerPoint Presentation</vt:lpstr>
      <vt:lpstr>Group Discussion</vt:lpstr>
      <vt:lpstr>Maintaining Momentum in DEI - Top Tips</vt:lpstr>
      <vt:lpstr>UPDATE</vt:lpstr>
      <vt:lpstr>Stay With Me</vt:lpstr>
      <vt:lpstr>PowerPoint Presentation</vt:lpstr>
      <vt:lpstr>PowerPoint Presentation</vt:lpstr>
      <vt:lpstr>Embedding Diversity, Equity and Inclusion in Your Culture </vt:lpstr>
      <vt:lpstr>Stay With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Diversity, Equity, &amp; Inclusion (insert client name)</dc:title>
  <dc:creator>Microsoft Office User</dc:creator>
  <cp:lastModifiedBy>Belinda Riley</cp:lastModifiedBy>
  <cp:revision>54</cp:revision>
  <cp:lastPrinted>2023-03-20T21:51:40Z</cp:lastPrinted>
  <dcterms:created xsi:type="dcterms:W3CDTF">2022-06-21T17:00:48Z</dcterms:created>
  <dcterms:modified xsi:type="dcterms:W3CDTF">2023-03-21T13:59:54Z</dcterms:modified>
</cp:coreProperties>
</file>